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sldIdLst>
    <p:sldId id="256" r:id="rId2"/>
    <p:sldId id="257" r:id="rId3"/>
    <p:sldId id="268" r:id="rId4"/>
    <p:sldId id="258" r:id="rId5"/>
    <p:sldId id="270" r:id="rId6"/>
    <p:sldId id="271" r:id="rId7"/>
    <p:sldId id="259" r:id="rId8"/>
    <p:sldId id="272" r:id="rId9"/>
    <p:sldId id="273" r:id="rId10"/>
    <p:sldId id="260" r:id="rId11"/>
    <p:sldId id="274" r:id="rId12"/>
    <p:sldId id="261" r:id="rId13"/>
    <p:sldId id="269" r:id="rId14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552" y="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s-ES"/>
          </a:p>
        </p:txBody>
      </p:sp>
      <p:sp>
        <p:nvSpPr>
          <p:cNvPr id="8" name="Rectangle 7"/>
          <p:cNvSpPr/>
          <p:nvPr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s-E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s-ES"/>
              <a:t>Haga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34E163-5626-4852-856B-A92E4DFF5897}" type="datetimeFigureOut">
              <a:rPr lang="fr-BE" smtClean="0"/>
              <a:pPr/>
              <a:t>12-11-25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FF6831-E47A-42DF-8293-53DD087F18B3}" type="slidenum">
              <a:rPr lang="fr-BE" smtClean="0"/>
              <a:pPr/>
              <a:t>‹Nº›</a:t>
            </a:fld>
            <a:endParaRPr lang="fr-BE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712200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34E163-5626-4852-856B-A92E4DFF5897}" type="datetimeFigureOut">
              <a:rPr lang="fr-BE" smtClean="0"/>
              <a:pPr/>
              <a:t>12-11-25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FF6831-E47A-42DF-8293-53DD087F18B3}" type="slidenum">
              <a:rPr lang="fr-BE" smtClean="0"/>
              <a:pPr/>
              <a:t>‹Nº›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6933331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34E163-5626-4852-856B-A92E4DFF5897}" type="datetimeFigureOut">
              <a:rPr lang="fr-BE" smtClean="0"/>
              <a:pPr/>
              <a:t>12-11-25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FF6831-E47A-42DF-8293-53DD087F18B3}" type="slidenum">
              <a:rPr lang="fr-BE" smtClean="0"/>
              <a:pPr/>
              <a:t>‹Nº›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791629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34E163-5626-4852-856B-A92E4DFF5897}" type="datetimeFigureOut">
              <a:rPr lang="fr-BE" smtClean="0"/>
              <a:pPr/>
              <a:t>12-11-25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FF6831-E47A-42DF-8293-53DD087F18B3}" type="slidenum">
              <a:rPr lang="fr-BE" smtClean="0"/>
              <a:pPr/>
              <a:t>‹Nº›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8987256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34E163-5626-4852-856B-A92E4DFF5897}" type="datetimeFigureOut">
              <a:rPr lang="fr-BE" smtClean="0"/>
              <a:pPr/>
              <a:t>12-11-25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FF6831-E47A-42DF-8293-53DD087F18B3}" type="slidenum">
              <a:rPr lang="fr-BE" smtClean="0"/>
              <a:pPr/>
              <a:t>‹Nº›</a:t>
            </a:fld>
            <a:endParaRPr lang="fr-BE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448082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4937760" cy="4023359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34E163-5626-4852-856B-A92E4DFF5897}" type="datetimeFigureOut">
              <a:rPr lang="fr-BE" smtClean="0"/>
              <a:pPr/>
              <a:t>12-11-25</a:t>
            </a:fld>
            <a:endParaRPr lang="fr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FF6831-E47A-42DF-8293-53DD087F18B3}" type="slidenum">
              <a:rPr lang="fr-BE" smtClean="0"/>
              <a:pPr/>
              <a:t>‹Nº›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364336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5"/>
            <a:ext cx="4937760" cy="3286760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286760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34E163-5626-4852-856B-A92E4DFF5897}" type="datetimeFigureOut">
              <a:rPr lang="fr-BE" smtClean="0"/>
              <a:pPr/>
              <a:t>12-11-25</a:t>
            </a:fld>
            <a:endParaRPr lang="fr-B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FF6831-E47A-42DF-8293-53DD087F18B3}" type="slidenum">
              <a:rPr lang="fr-BE" smtClean="0"/>
              <a:pPr/>
              <a:t>‹Nº›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9197639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34E163-5626-4852-856B-A92E4DFF5897}" type="datetimeFigureOut">
              <a:rPr lang="fr-BE" smtClean="0"/>
              <a:pPr/>
              <a:t>12-11-25</a:t>
            </a:fld>
            <a:endParaRPr lang="fr-B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FF6831-E47A-42DF-8293-53DD087F18B3}" type="slidenum">
              <a:rPr lang="fr-BE" smtClean="0"/>
              <a:pPr/>
              <a:t>‹Nº›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1378372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34E163-5626-4852-856B-A92E4DFF5897}" type="datetimeFigureOut">
              <a:rPr lang="fr-BE" smtClean="0"/>
              <a:pPr/>
              <a:t>12-11-25</a:t>
            </a:fld>
            <a:endParaRPr lang="fr-B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fr-B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FF6831-E47A-42DF-8293-53DD087F18B3}" type="slidenum">
              <a:rPr lang="fr-BE" smtClean="0"/>
              <a:pPr/>
              <a:t>‹Nº›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8033967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E534E163-5626-4852-856B-A92E4DFF5897}" type="datetimeFigureOut">
              <a:rPr lang="fr-BE" smtClean="0"/>
              <a:pPr/>
              <a:t>12-11-25</a:t>
            </a:fld>
            <a:endParaRPr lang="fr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fr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9FFF6831-E47A-42DF-8293-53DD087F18B3}" type="slidenum">
              <a:rPr lang="fr-BE" smtClean="0"/>
              <a:pPr/>
              <a:t>‹Nº›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5269144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34E163-5626-4852-856B-A92E4DFF5897}" type="datetimeFigureOut">
              <a:rPr lang="fr-BE" smtClean="0"/>
              <a:pPr/>
              <a:t>12-11-25</a:t>
            </a:fld>
            <a:endParaRPr lang="fr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FF6831-E47A-42DF-8293-53DD087F18B3}" type="slidenum">
              <a:rPr lang="fr-BE" smtClean="0"/>
              <a:pPr/>
              <a:t>‹Nº›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4457338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s-ES"/>
          </a:p>
        </p:txBody>
      </p:sp>
      <p:sp>
        <p:nvSpPr>
          <p:cNvPr id="9" name="Rectangle 8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s-E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E534E163-5626-4852-856B-A92E4DFF5897}" type="datetimeFigureOut">
              <a:rPr lang="fr-BE" smtClean="0"/>
              <a:pPr/>
              <a:t>12-11-25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9FFF6831-E47A-42DF-8293-53DD087F18B3}" type="slidenum">
              <a:rPr lang="fr-BE" smtClean="0"/>
              <a:pPr/>
              <a:t>‹Nº›</a:t>
            </a:fld>
            <a:endParaRPr lang="fr-BE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204620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juntadeandalucia.es/economiaconocimientoempresasyuniversidad/sguit/?q=grados&amp;d=g_b_parametros_prox_top.php" TargetMode="External"/><Relationship Id="rId2" Type="http://schemas.openxmlformats.org/officeDocument/2006/relationships/hyperlink" Target="https://www.juntadeandalucia.es/economiaconocimientoempresasyuniversidad/sguit/?q=grados&amp;d=g_b_examenes_anteriores.php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mailto:soniasaca@yahoo.es" TargetMode="External"/><Relationship Id="rId2" Type="http://schemas.openxmlformats.org/officeDocument/2006/relationships/hyperlink" Target="mailto:martine.renouprez@uca.es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/>
              <a:t>PAU 2026</a:t>
            </a:r>
            <a:endParaRPr lang="fr-BE" dirty="0"/>
          </a:p>
        </p:txBody>
      </p:sp>
      <p:sp>
        <p:nvSpPr>
          <p:cNvPr id="5" name="Subtítulo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/>
              <a:t>Lengua extranjera II : Francés</a:t>
            </a:r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27578895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ítulo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06817"/>
          </a:xfrm>
        </p:spPr>
        <p:txBody>
          <a:bodyPr>
            <a:normAutofit fontScale="90000"/>
          </a:bodyPr>
          <a:lstStyle/>
          <a:p>
            <a:endParaRPr lang="fr-BE" dirty="0"/>
          </a:p>
        </p:txBody>
      </p:sp>
      <p:sp>
        <p:nvSpPr>
          <p:cNvPr id="9" name="Marcador de contenido 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BE" dirty="0"/>
          </a:p>
        </p:txBody>
      </p:sp>
      <p:sp>
        <p:nvSpPr>
          <p:cNvPr id="4" name="Elipse 3"/>
          <p:cNvSpPr/>
          <p:nvPr/>
        </p:nvSpPr>
        <p:spPr>
          <a:xfrm>
            <a:off x="5422603" y="570706"/>
            <a:ext cx="914400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4800" dirty="0"/>
              <a:t>C</a:t>
            </a:r>
            <a:endParaRPr lang="fr-BE" sz="4800" dirty="0"/>
          </a:p>
        </p:txBody>
      </p:sp>
      <p:sp>
        <p:nvSpPr>
          <p:cNvPr id="10" name="Rectángulo 9"/>
          <p:cNvSpPr/>
          <p:nvPr/>
        </p:nvSpPr>
        <p:spPr>
          <a:xfrm>
            <a:off x="1095153" y="208722"/>
            <a:ext cx="10026503" cy="31724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4400" dirty="0"/>
              <a:t>III</a:t>
            </a:r>
          </a:p>
          <a:p>
            <a:pPr algn="ctr"/>
            <a:r>
              <a:rPr lang="es-ES" sz="4400" dirty="0" err="1"/>
              <a:t>Expression</a:t>
            </a:r>
            <a:r>
              <a:rPr lang="es-ES" sz="4400" dirty="0"/>
              <a:t> </a:t>
            </a:r>
            <a:r>
              <a:rPr lang="es-ES" sz="4400" dirty="0" err="1"/>
              <a:t>écrite</a:t>
            </a:r>
            <a:endParaRPr lang="es-ES" sz="4400" dirty="0"/>
          </a:p>
          <a:p>
            <a:pPr algn="ctr"/>
            <a:r>
              <a:rPr lang="es-ES" sz="2400" dirty="0" err="1"/>
              <a:t>Choix</a:t>
            </a:r>
            <a:r>
              <a:rPr lang="es-ES" sz="2400" dirty="0"/>
              <a:t> libre </a:t>
            </a:r>
            <a:r>
              <a:rPr lang="es-ES" sz="2400" dirty="0" err="1"/>
              <a:t>d’un</a:t>
            </a:r>
            <a:r>
              <a:rPr lang="es-ES" sz="2400" dirty="0"/>
              <a:t> des </a:t>
            </a:r>
            <a:r>
              <a:rPr lang="es-ES" sz="2400" dirty="0" err="1"/>
              <a:t>deux</a:t>
            </a:r>
            <a:r>
              <a:rPr lang="es-ES" sz="2400" dirty="0"/>
              <a:t> </a:t>
            </a:r>
            <a:r>
              <a:rPr lang="es-ES" sz="2400" dirty="0" err="1"/>
              <a:t>thèmes</a:t>
            </a:r>
            <a:endParaRPr lang="es-ES" sz="2400" dirty="0"/>
          </a:p>
          <a:p>
            <a:pPr algn="ctr"/>
            <a:r>
              <a:rPr lang="es-ES" sz="2400" dirty="0"/>
              <a:t>120-150 </a:t>
            </a:r>
            <a:r>
              <a:rPr lang="es-ES" sz="2400" dirty="0" err="1"/>
              <a:t>mots</a:t>
            </a:r>
            <a:endParaRPr lang="es-ES" sz="2400" dirty="0"/>
          </a:p>
          <a:p>
            <a:pPr algn="ctr"/>
            <a:r>
              <a:rPr lang="es-ES" sz="2800" dirty="0">
                <a:solidFill>
                  <a:srgbClr val="FFFF00"/>
                </a:solidFill>
              </a:rPr>
              <a:t>3 </a:t>
            </a:r>
            <a:r>
              <a:rPr lang="es-ES" sz="2800" dirty="0" err="1">
                <a:solidFill>
                  <a:srgbClr val="FFFF00"/>
                </a:solidFill>
              </a:rPr>
              <a:t>points</a:t>
            </a:r>
            <a:endParaRPr lang="es-ES" sz="2800" dirty="0">
              <a:solidFill>
                <a:srgbClr val="FFFF00"/>
              </a:solidFill>
            </a:endParaRPr>
          </a:p>
          <a:p>
            <a:pPr algn="ctr"/>
            <a:endParaRPr lang="fr-BE" sz="6000" dirty="0"/>
          </a:p>
        </p:txBody>
      </p:sp>
      <p:sp>
        <p:nvSpPr>
          <p:cNvPr id="11" name="Rectángulo 10"/>
          <p:cNvSpPr/>
          <p:nvPr/>
        </p:nvSpPr>
        <p:spPr>
          <a:xfrm>
            <a:off x="1095153" y="3558440"/>
            <a:ext cx="4898143" cy="272309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800" dirty="0" err="1">
                <a:solidFill>
                  <a:srgbClr val="FFFF00"/>
                </a:solidFill>
              </a:rPr>
              <a:t>Thème</a:t>
            </a:r>
            <a:r>
              <a:rPr lang="es-ES" sz="2800" dirty="0">
                <a:solidFill>
                  <a:srgbClr val="FFFF00"/>
                </a:solidFill>
              </a:rPr>
              <a:t> 1 en </a:t>
            </a:r>
            <a:r>
              <a:rPr lang="es-ES" sz="2800" dirty="0" err="1">
                <a:solidFill>
                  <a:srgbClr val="FFFF00"/>
                </a:solidFill>
              </a:rPr>
              <a:t>relation</a:t>
            </a:r>
            <a:r>
              <a:rPr lang="es-ES" sz="2800" dirty="0">
                <a:solidFill>
                  <a:srgbClr val="FFFF00"/>
                </a:solidFill>
              </a:rPr>
              <a:t> </a:t>
            </a:r>
            <a:r>
              <a:rPr lang="es-ES" sz="2800" dirty="0" err="1">
                <a:solidFill>
                  <a:srgbClr val="FFFF00"/>
                </a:solidFill>
              </a:rPr>
              <a:t>avec</a:t>
            </a:r>
            <a:r>
              <a:rPr lang="es-ES" sz="2800" dirty="0">
                <a:solidFill>
                  <a:srgbClr val="FFFF00"/>
                </a:solidFill>
              </a:rPr>
              <a:t> le </a:t>
            </a:r>
            <a:r>
              <a:rPr lang="es-ES" sz="2800" dirty="0" err="1">
                <a:solidFill>
                  <a:srgbClr val="FFFF00"/>
                </a:solidFill>
              </a:rPr>
              <a:t>texte</a:t>
            </a:r>
            <a:r>
              <a:rPr lang="es-ES" sz="2800" dirty="0">
                <a:solidFill>
                  <a:srgbClr val="FFFF00"/>
                </a:solidFill>
              </a:rPr>
              <a:t>: </a:t>
            </a:r>
          </a:p>
          <a:p>
            <a:pPr algn="ctr"/>
            <a:endParaRPr lang="es-ES" sz="2800" dirty="0">
              <a:solidFill>
                <a:srgbClr val="FFFF00"/>
              </a:solidFill>
            </a:endParaRPr>
          </a:p>
          <a:p>
            <a:pPr algn="ctr"/>
            <a:r>
              <a:rPr lang="es-ES" sz="4000" dirty="0" err="1">
                <a:solidFill>
                  <a:srgbClr val="FFFF00"/>
                </a:solidFill>
              </a:rPr>
              <a:t>Rédaction</a:t>
            </a:r>
            <a:r>
              <a:rPr lang="es-ES" sz="4000" dirty="0">
                <a:solidFill>
                  <a:srgbClr val="FFFF00"/>
                </a:solidFill>
              </a:rPr>
              <a:t> </a:t>
            </a:r>
            <a:r>
              <a:rPr lang="es-ES" sz="4000" dirty="0" err="1">
                <a:solidFill>
                  <a:srgbClr val="FFFF00"/>
                </a:solidFill>
              </a:rPr>
              <a:t>argumentée</a:t>
            </a:r>
            <a:endParaRPr lang="fr-BE" sz="4000" dirty="0">
              <a:solidFill>
                <a:srgbClr val="FFFF00"/>
              </a:solidFill>
            </a:endParaRPr>
          </a:p>
        </p:txBody>
      </p:sp>
      <p:sp>
        <p:nvSpPr>
          <p:cNvPr id="12" name="Rectángulo 11"/>
          <p:cNvSpPr/>
          <p:nvPr/>
        </p:nvSpPr>
        <p:spPr>
          <a:xfrm>
            <a:off x="6490290" y="3540642"/>
            <a:ext cx="4631366" cy="27408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2800" dirty="0">
              <a:solidFill>
                <a:srgbClr val="FFFF00"/>
              </a:solidFill>
            </a:endParaRPr>
          </a:p>
          <a:p>
            <a:pPr algn="ctr"/>
            <a:r>
              <a:rPr lang="es-ES" sz="2800" dirty="0" err="1">
                <a:solidFill>
                  <a:srgbClr val="FFFF00"/>
                </a:solidFill>
              </a:rPr>
              <a:t>Thème</a:t>
            </a:r>
            <a:r>
              <a:rPr lang="es-ES" sz="2800" dirty="0">
                <a:solidFill>
                  <a:srgbClr val="FFFF00"/>
                </a:solidFill>
              </a:rPr>
              <a:t> 2 en </a:t>
            </a:r>
            <a:r>
              <a:rPr lang="es-ES" sz="2800" dirty="0" err="1">
                <a:solidFill>
                  <a:srgbClr val="FFFF00"/>
                </a:solidFill>
              </a:rPr>
              <a:t>relation</a:t>
            </a:r>
            <a:r>
              <a:rPr lang="es-ES" sz="2800" dirty="0">
                <a:solidFill>
                  <a:srgbClr val="FFFF00"/>
                </a:solidFill>
              </a:rPr>
              <a:t> </a:t>
            </a:r>
            <a:r>
              <a:rPr lang="es-ES" sz="2800" dirty="0" err="1">
                <a:solidFill>
                  <a:srgbClr val="FFFF00"/>
                </a:solidFill>
              </a:rPr>
              <a:t>avec</a:t>
            </a:r>
            <a:r>
              <a:rPr lang="es-ES" sz="2800" dirty="0">
                <a:solidFill>
                  <a:srgbClr val="FFFF00"/>
                </a:solidFill>
              </a:rPr>
              <a:t> le </a:t>
            </a:r>
            <a:r>
              <a:rPr lang="es-ES" sz="2800" dirty="0" err="1">
                <a:solidFill>
                  <a:srgbClr val="FFFF00"/>
                </a:solidFill>
              </a:rPr>
              <a:t>texte</a:t>
            </a:r>
            <a:r>
              <a:rPr lang="es-ES" sz="2800" dirty="0">
                <a:solidFill>
                  <a:srgbClr val="FFFF00"/>
                </a:solidFill>
              </a:rPr>
              <a:t>: </a:t>
            </a:r>
          </a:p>
          <a:p>
            <a:pPr algn="ctr"/>
            <a:endParaRPr lang="es-ES" sz="2800" dirty="0">
              <a:solidFill>
                <a:srgbClr val="FFFF00"/>
              </a:solidFill>
            </a:endParaRPr>
          </a:p>
          <a:p>
            <a:pPr algn="ctr"/>
            <a:r>
              <a:rPr lang="es-ES" sz="3600" dirty="0" err="1">
                <a:solidFill>
                  <a:srgbClr val="FFFF00"/>
                </a:solidFill>
              </a:rPr>
              <a:t>Récit</a:t>
            </a:r>
            <a:r>
              <a:rPr lang="es-ES" sz="3600" dirty="0">
                <a:solidFill>
                  <a:srgbClr val="FFFF00"/>
                </a:solidFill>
              </a:rPr>
              <a:t> </a:t>
            </a:r>
            <a:r>
              <a:rPr lang="es-ES" sz="3600" dirty="0" err="1">
                <a:solidFill>
                  <a:srgbClr val="FFFF00"/>
                </a:solidFill>
              </a:rPr>
              <a:t>d’une</a:t>
            </a:r>
            <a:r>
              <a:rPr lang="es-ES" sz="3600" dirty="0">
                <a:solidFill>
                  <a:srgbClr val="FFFF00"/>
                </a:solidFill>
              </a:rPr>
              <a:t> </a:t>
            </a:r>
            <a:r>
              <a:rPr lang="es-ES" sz="3600" dirty="0" err="1">
                <a:solidFill>
                  <a:srgbClr val="FFFF00"/>
                </a:solidFill>
              </a:rPr>
              <a:t>expérience</a:t>
            </a:r>
            <a:r>
              <a:rPr lang="es-ES" sz="3600" dirty="0">
                <a:solidFill>
                  <a:srgbClr val="FFFF00"/>
                </a:solidFill>
              </a:rPr>
              <a:t> </a:t>
            </a:r>
            <a:r>
              <a:rPr lang="es-ES" sz="3600" dirty="0" err="1">
                <a:solidFill>
                  <a:srgbClr val="FFFF00"/>
                </a:solidFill>
              </a:rPr>
              <a:t>personnelle</a:t>
            </a:r>
            <a:endParaRPr lang="es-ES" sz="36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195275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Marcador de contenido 4"/>
          <p:cNvSpPr>
            <a:spLocks noGrp="1"/>
          </p:cNvSpPr>
          <p:nvPr>
            <p:ph idx="1"/>
          </p:nvPr>
        </p:nvSpPr>
        <p:spPr>
          <a:xfrm>
            <a:off x="4800600" y="288235"/>
            <a:ext cx="6492240" cy="6390861"/>
          </a:xfrm>
        </p:spPr>
        <p:txBody>
          <a:bodyPr>
            <a:normAutofit fontScale="77500" lnSpcReduction="20000"/>
          </a:bodyPr>
          <a:lstStyle/>
          <a:p>
            <a:pPr algn="ctr"/>
            <a:r>
              <a:rPr lang="es-ES" b="1" dirty="0"/>
              <a:t>BLOQUE III (anteriormente C)</a:t>
            </a:r>
          </a:p>
          <a:p>
            <a:pPr algn="ctr"/>
            <a:endParaRPr lang="es-ES" b="1" dirty="0"/>
          </a:p>
          <a:p>
            <a:r>
              <a:rPr lang="es-ES" b="1" dirty="0">
                <a:solidFill>
                  <a:srgbClr val="00B0F0"/>
                </a:solidFill>
              </a:rPr>
              <a:t>a) Cambio en la puntuación :</a:t>
            </a:r>
            <a:endParaRPr lang="fr-BE" b="1" dirty="0">
              <a:solidFill>
                <a:srgbClr val="00B0F0"/>
              </a:solidFill>
            </a:endParaRPr>
          </a:p>
          <a:p>
            <a:r>
              <a:rPr lang="es-ES" dirty="0"/>
              <a:t>	</a:t>
            </a:r>
            <a:r>
              <a:rPr lang="es-ES" dirty="0">
                <a:solidFill>
                  <a:srgbClr val="FF0000"/>
                </a:solidFill>
              </a:rPr>
              <a:t>ANTES: </a:t>
            </a:r>
            <a:r>
              <a:rPr lang="es-ES" dirty="0"/>
              <a:t>4 puntos.</a:t>
            </a:r>
            <a:endParaRPr lang="fr-BE" dirty="0"/>
          </a:p>
          <a:p>
            <a:r>
              <a:rPr lang="es-ES" dirty="0"/>
              <a:t>	</a:t>
            </a:r>
            <a:r>
              <a:rPr lang="es-ES" dirty="0">
                <a:solidFill>
                  <a:srgbClr val="FF0000"/>
                </a:solidFill>
              </a:rPr>
              <a:t>AHORA: </a:t>
            </a:r>
            <a:r>
              <a:rPr lang="es-ES" dirty="0"/>
              <a:t>3 puntos.</a:t>
            </a:r>
          </a:p>
          <a:p>
            <a:r>
              <a:rPr lang="es-ES" b="1" dirty="0">
                <a:solidFill>
                  <a:srgbClr val="00B0F0"/>
                </a:solidFill>
              </a:rPr>
              <a:t>b) Cambio en el tipo de ejercicio:</a:t>
            </a:r>
          </a:p>
          <a:p>
            <a:endParaRPr lang="fr-BE" dirty="0">
              <a:solidFill>
                <a:srgbClr val="00B0F0"/>
              </a:solidFill>
            </a:endParaRPr>
          </a:p>
          <a:p>
            <a:pPr lvl="3"/>
            <a:r>
              <a:rPr lang="es-ES" sz="2200" dirty="0">
                <a:solidFill>
                  <a:srgbClr val="FF0000"/>
                </a:solidFill>
              </a:rPr>
              <a:t>ANTES: </a:t>
            </a:r>
            <a:r>
              <a:rPr lang="es-ES" sz="2200" dirty="0"/>
              <a:t>Había dos opciones para el desarrollo de la expresión escrita pero siempre de un texto argumentativo.</a:t>
            </a:r>
            <a:endParaRPr lang="fr-BE" sz="2200" dirty="0"/>
          </a:p>
          <a:p>
            <a:pPr lvl="3"/>
            <a:r>
              <a:rPr lang="es-ES" sz="2200" dirty="0">
                <a:solidFill>
                  <a:srgbClr val="FF0000"/>
                </a:solidFill>
              </a:rPr>
              <a:t>AHORA: </a:t>
            </a:r>
            <a:r>
              <a:rPr lang="es-ES" sz="2200" dirty="0"/>
              <a:t>Sigue habiendo dos opciones pero se propondrán varios tipos de producción escrita:</a:t>
            </a:r>
          </a:p>
          <a:p>
            <a:r>
              <a:rPr lang="es-ES" dirty="0"/>
              <a:t>-Redacción de opinión (</a:t>
            </a:r>
            <a:r>
              <a:rPr lang="es-ES" i="1" dirty="0" err="1"/>
              <a:t>essai</a:t>
            </a:r>
            <a:r>
              <a:rPr lang="es-ES" i="1" dirty="0"/>
              <a:t> </a:t>
            </a:r>
            <a:r>
              <a:rPr lang="es-ES" i="1" dirty="0" err="1"/>
              <a:t>d’opinion</a:t>
            </a:r>
            <a:r>
              <a:rPr lang="es-ES" dirty="0"/>
              <a:t>) en la que el alumnado exprese su opinión sobre un tema propuesto, apoyando la misma con argumentos, ejemplos, experiencia personal...</a:t>
            </a:r>
          </a:p>
          <a:p>
            <a:pPr lvl="0"/>
            <a:r>
              <a:rPr lang="es-ES" dirty="0"/>
              <a:t>-Redacción en la que el alumnado muestre su conformidad o disconformidad sobre un tema propuesto, incluyendo los aspectos a favor o positivos junto con los aspectos negativos o más desfavorables, y añadiendo cuál es su posición al respecto (</a:t>
            </a:r>
            <a:r>
              <a:rPr lang="es-ES" i="1" dirty="0" err="1"/>
              <a:t>essai</a:t>
            </a:r>
            <a:r>
              <a:rPr lang="es-ES" i="1" dirty="0"/>
              <a:t> </a:t>
            </a:r>
            <a:r>
              <a:rPr lang="es-ES" i="1" dirty="0" err="1"/>
              <a:t>pour</a:t>
            </a:r>
            <a:r>
              <a:rPr lang="es-ES" i="1" dirty="0"/>
              <a:t> et </a:t>
            </a:r>
            <a:r>
              <a:rPr lang="es-ES" i="1" dirty="0" err="1"/>
              <a:t>contre</a:t>
            </a:r>
            <a:r>
              <a:rPr lang="es-ES" dirty="0"/>
              <a:t>). </a:t>
            </a:r>
          </a:p>
          <a:p>
            <a:pPr lvl="0" fontAlgn="base"/>
            <a:r>
              <a:rPr lang="es-ES" dirty="0"/>
              <a:t>-Texto narrativo en el que el alumnado contará una historia específica, real o ficticia, a través de uno o varios personajes, en un tiempo y lugar determinado, mediante una serie de sucesos y acciones interesantes.</a:t>
            </a:r>
            <a:endParaRPr lang="fr-BE" dirty="0"/>
          </a:p>
          <a:p>
            <a:pPr lvl="0" fontAlgn="base"/>
            <a:r>
              <a:rPr lang="es-ES" dirty="0"/>
              <a:t>-Escrito de interacción en el que el alumnado, a partir de un estímulo, redacta una respuesta en la que contesta a las ideas expuestas en el estímulo incluyendo su propia opinión.  </a:t>
            </a:r>
            <a:endParaRPr lang="fr-BE" dirty="0"/>
          </a:p>
          <a:p>
            <a:pPr lvl="0"/>
            <a:endParaRPr lang="fr-BE" dirty="0"/>
          </a:p>
          <a:p>
            <a:endParaRPr lang="es-ES" dirty="0"/>
          </a:p>
        </p:txBody>
      </p:sp>
      <p:sp>
        <p:nvSpPr>
          <p:cNvPr id="6" name="Marcador de texto 5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79567435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Enlaces de interés</a:t>
            </a:r>
            <a:endParaRPr lang="fr-BE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650019" y="1945125"/>
            <a:ext cx="10058400" cy="402336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ES" b="1" dirty="0"/>
              <a:t>Exámenes y orientaciones sobre la prueba de acceso y/o admisión a la universidad (Distrito Único Andaluz)</a:t>
            </a:r>
            <a:endParaRPr lang="fr-BE" b="1" dirty="0"/>
          </a:p>
          <a:p>
            <a:pPr marL="0" indent="0">
              <a:buNone/>
            </a:pPr>
            <a:r>
              <a:rPr lang="fr-BE" dirty="0">
                <a:hlinkClick r:id="rId2"/>
              </a:rPr>
              <a:t>https://www.juntadeandalucia.es/economiaconocimientoempresasyuniversidad/sguit/?q=grados&amp;d=g_b_examenes_anteriores.php</a:t>
            </a:r>
            <a:endParaRPr lang="es-ES" dirty="0"/>
          </a:p>
          <a:p>
            <a:pPr marL="0" indent="0">
              <a:buNone/>
            </a:pPr>
            <a:r>
              <a:rPr lang="es-ES" b="1" dirty="0"/>
              <a:t>Enlace de la UCA: </a:t>
            </a:r>
          </a:p>
          <a:p>
            <a:pPr marL="0" indent="0">
              <a:buNone/>
            </a:pPr>
            <a:r>
              <a:rPr lang="es-ES" dirty="0">
                <a:solidFill>
                  <a:schemeClr val="accent3"/>
                </a:solidFill>
              </a:rPr>
              <a:t>https://webacceso.uca.es/bachillerato/examenes-anteriores/frances/</a:t>
            </a:r>
          </a:p>
          <a:p>
            <a:pPr marL="0" indent="0">
              <a:buNone/>
            </a:pPr>
            <a:r>
              <a:rPr lang="es-ES" b="1" dirty="0"/>
              <a:t>Parámetros de ponderación:</a:t>
            </a:r>
          </a:p>
          <a:p>
            <a:pPr marL="0" indent="0">
              <a:buNone/>
            </a:pPr>
            <a:r>
              <a:rPr lang="fr-BE" dirty="0">
                <a:hlinkClick r:id="rId3"/>
              </a:rPr>
              <a:t>https://www.juntadeandalucia.es/economiaconocimientoempresasyuniversidad/sguit/?q=grados&amp;d=g_b_parametros_prox_top.php</a:t>
            </a:r>
            <a:endParaRPr lang="fr-BE" dirty="0"/>
          </a:p>
          <a:p>
            <a:pPr marL="0" indent="0">
              <a:buNone/>
            </a:pPr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56985914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Contacto para más información</a:t>
            </a:r>
            <a:endParaRPr lang="fr-BE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ES" dirty="0"/>
              <a:t>Ponente de la UCA: </a:t>
            </a:r>
          </a:p>
          <a:p>
            <a:pPr marL="0" indent="0">
              <a:buNone/>
            </a:pPr>
            <a:endParaRPr lang="es-ES" dirty="0"/>
          </a:p>
          <a:p>
            <a:pPr marL="0" indent="0">
              <a:buNone/>
            </a:pPr>
            <a:r>
              <a:rPr lang="es-ES" dirty="0"/>
              <a:t>Martine Renouprez</a:t>
            </a:r>
          </a:p>
          <a:p>
            <a:pPr marL="0" indent="0">
              <a:buNone/>
            </a:pPr>
            <a:r>
              <a:rPr lang="es-ES" dirty="0" err="1"/>
              <a:t>Courriel</a:t>
            </a:r>
            <a:r>
              <a:rPr lang="es-ES" dirty="0"/>
              <a:t>: </a:t>
            </a:r>
            <a:r>
              <a:rPr lang="es-ES" dirty="0">
                <a:hlinkClick r:id="rId2"/>
              </a:rPr>
              <a:t>martine.renouprez@uca.es</a:t>
            </a:r>
            <a:endParaRPr lang="es-ES" dirty="0"/>
          </a:p>
          <a:p>
            <a:pPr marL="0" indent="0">
              <a:buNone/>
            </a:pPr>
            <a:endParaRPr lang="es-ES" dirty="0"/>
          </a:p>
          <a:p>
            <a:r>
              <a:rPr lang="es-ES" dirty="0"/>
              <a:t>Ponente de Bachillerato, Centro de enseñanza secundaria:</a:t>
            </a:r>
          </a:p>
          <a:p>
            <a:pPr marL="0" indent="0">
              <a:buNone/>
            </a:pPr>
            <a:endParaRPr lang="es-ES" dirty="0"/>
          </a:p>
          <a:p>
            <a:pPr marL="0" indent="0">
              <a:buNone/>
            </a:pPr>
            <a:r>
              <a:rPr lang="es-ES" dirty="0"/>
              <a:t>Sonia Sánchez Camacho</a:t>
            </a:r>
          </a:p>
          <a:p>
            <a:pPr marL="0" indent="0">
              <a:buNone/>
            </a:pPr>
            <a:r>
              <a:rPr lang="es-ES" dirty="0" err="1"/>
              <a:t>Courriel</a:t>
            </a:r>
            <a:r>
              <a:rPr lang="es-ES" dirty="0"/>
              <a:t> : </a:t>
            </a:r>
            <a:r>
              <a:rPr lang="es-ES" dirty="0">
                <a:hlinkClick r:id="rId3"/>
              </a:rPr>
              <a:t>soniasaca@yahoo.es</a:t>
            </a:r>
            <a:endParaRPr lang="es-ES" dirty="0"/>
          </a:p>
          <a:p>
            <a:pPr marL="0" indent="0">
              <a:buNone/>
            </a:pPr>
            <a:endParaRPr lang="es-ES" dirty="0"/>
          </a:p>
          <a:p>
            <a:pPr marL="0" indent="0">
              <a:buNone/>
            </a:pP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8111182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dirty="0"/>
              <a:t>FECHAS DEFINITIVAS PAU ANDALUCIA</a:t>
            </a:r>
            <a:endParaRPr lang="fr-BE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097280" y="1413933"/>
            <a:ext cx="10058400" cy="4455161"/>
          </a:xfrm>
        </p:spPr>
        <p:txBody>
          <a:bodyPr>
            <a:normAutofit/>
          </a:bodyPr>
          <a:lstStyle/>
          <a:p>
            <a:pPr marL="566928" lvl="3" indent="0">
              <a:buNone/>
            </a:pPr>
            <a:endParaRPr lang="es-ES" sz="4400" dirty="0"/>
          </a:p>
          <a:p>
            <a:pPr marL="566928" lvl="3" indent="0">
              <a:buNone/>
            </a:pPr>
            <a:r>
              <a:rPr lang="es-ES" sz="4400" dirty="0"/>
              <a:t>ORDINARIA. JUNIO: 2, 3 y 4</a:t>
            </a:r>
          </a:p>
          <a:p>
            <a:pPr marL="566928" lvl="3" indent="0">
              <a:buNone/>
            </a:pPr>
            <a:r>
              <a:rPr lang="es-ES" sz="4400" dirty="0"/>
              <a:t>		</a:t>
            </a:r>
            <a:r>
              <a:rPr lang="es-ES" dirty="0"/>
              <a:t>				</a:t>
            </a:r>
          </a:p>
          <a:p>
            <a:pPr marL="566928" lvl="3" indent="0">
              <a:buNone/>
            </a:pPr>
            <a:r>
              <a:rPr lang="es-ES" sz="4400" dirty="0"/>
              <a:t>EXTRAORDINARIA.  JUNIO:30 </a:t>
            </a:r>
          </a:p>
          <a:p>
            <a:pPr marL="566928" lvl="3" indent="0">
              <a:buNone/>
            </a:pPr>
            <a:r>
              <a:rPr lang="es-ES" sz="4400" dirty="0"/>
              <a:t>					   JULIO: 1 Y 2 </a:t>
            </a:r>
          </a:p>
          <a:p>
            <a:pPr marL="566928" lvl="3" indent="0">
              <a:buNone/>
            </a:pPr>
            <a:r>
              <a:rPr lang="es-ES" dirty="0"/>
              <a:t>				</a:t>
            </a:r>
            <a:endParaRPr lang="fr-BE" sz="1800" dirty="0"/>
          </a:p>
          <a:p>
            <a:pPr marL="0" lvl="8" indent="0">
              <a:spcBef>
                <a:spcPts val="1200"/>
              </a:spcBef>
              <a:spcAft>
                <a:spcPts val="200"/>
              </a:spcAft>
              <a:buSzPct val="100000"/>
              <a:buNone/>
            </a:pPr>
            <a:r>
              <a:rPr lang="es-ES" sz="2400" dirty="0"/>
              <a:t>		</a:t>
            </a:r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13781052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s-ES" dirty="0"/>
              <a:t>EXAMEN</a:t>
            </a:r>
            <a:br>
              <a:rPr lang="fr-BE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</a:br>
            <a:endParaRPr lang="fr-BE" dirty="0"/>
          </a:p>
        </p:txBody>
      </p:sp>
      <p:sp>
        <p:nvSpPr>
          <p:cNvPr id="5" name="Subtítulo 4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s-ES" sz="4000" b="1" dirty="0" err="1"/>
              <a:t>avec</a:t>
            </a:r>
            <a:r>
              <a:rPr lang="es-ES" sz="4000" b="1" dirty="0"/>
              <a:t> un </a:t>
            </a:r>
            <a:r>
              <a:rPr lang="es-ES" sz="4000" b="1" dirty="0" err="1"/>
              <a:t>seul</a:t>
            </a:r>
            <a:r>
              <a:rPr lang="es-ES" sz="4000" b="1" dirty="0"/>
              <a:t> </a:t>
            </a:r>
            <a:r>
              <a:rPr lang="es-ES" sz="4000" b="1" dirty="0" err="1"/>
              <a:t>texte</a:t>
            </a:r>
            <a:endParaRPr lang="fr-BE" sz="4000" b="1" dirty="0"/>
          </a:p>
        </p:txBody>
      </p:sp>
    </p:spTree>
    <p:extLst>
      <p:ext uri="{BB962C8B-B14F-4D97-AF65-F5344CB8AC3E}">
        <p14:creationId xmlns:p14="http://schemas.microsoft.com/office/powerpoint/2010/main" val="9063580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endParaRPr lang="fr-BE" dirty="0"/>
          </a:p>
        </p:txBody>
      </p:sp>
      <p:sp>
        <p:nvSpPr>
          <p:cNvPr id="6" name="Marcador de contenido 5"/>
          <p:cNvSpPr>
            <a:spLocks noGrp="1"/>
          </p:cNvSpPr>
          <p:nvPr>
            <p:ph sz="half" idx="1"/>
          </p:nvPr>
        </p:nvSpPr>
        <p:spPr>
          <a:xfrm>
            <a:off x="1097280" y="2633870"/>
            <a:ext cx="9776280" cy="3588812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 fontScale="25000" lnSpcReduction="20000"/>
          </a:bodyPr>
          <a:lstStyle/>
          <a:p>
            <a:pPr marL="0" indent="0" algn="ctr">
              <a:buNone/>
            </a:pPr>
            <a:endParaRPr lang="es-ES" sz="12800" b="1" dirty="0">
              <a:solidFill>
                <a:srgbClr val="FFFF00"/>
              </a:solidFill>
            </a:endParaRP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fr-BE" sz="8000" b="1" dirty="0"/>
              <a:t>I.1. (1,5 points</a:t>
            </a:r>
            <a:r>
              <a:rPr lang="fr-BE" sz="8000" dirty="0"/>
              <a:t>)</a:t>
            </a:r>
            <a:r>
              <a:rPr lang="fr-BE" sz="8000" b="1" dirty="0"/>
              <a:t> Dites si c’est VRAI ou FAUX et justifiez votre réponse avec des éléments du texte. </a:t>
            </a:r>
            <a:endParaRPr lang="fr-BE" sz="8000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fr-BE" sz="8000" b="1" dirty="0"/>
              <a:t>I.1.1. </a:t>
            </a:r>
            <a:r>
              <a:rPr lang="fr-BE" sz="8000" dirty="0"/>
              <a:t>(0,5 p.) Vrai/Faux + justification avec copie d’un extrait du texte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fr-BE" sz="8000" b="1" dirty="0"/>
              <a:t>I.1.2.</a:t>
            </a:r>
            <a:r>
              <a:rPr lang="fr-BE" sz="8000" dirty="0"/>
              <a:t> (0,5 p.) Vrai/Faux + justification avec copie d’un extrait du texte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fr-BE" sz="8000" b="1" dirty="0"/>
              <a:t>I.1.3.</a:t>
            </a:r>
            <a:r>
              <a:rPr lang="fr-BE" sz="8000" dirty="0"/>
              <a:t> (0,5 p.) Vrai/Faux + justification avec copie d’un extrait du texte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es-ES" sz="8000" dirty="0"/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endParaRPr lang="fr-BE" sz="8000" dirty="0"/>
          </a:p>
          <a:p>
            <a:pPr>
              <a:lnSpc>
                <a:spcPct val="20000"/>
              </a:lnSpc>
              <a:spcBef>
                <a:spcPts val="0"/>
              </a:spcBef>
              <a:spcAft>
                <a:spcPts val="0"/>
              </a:spcAft>
            </a:pPr>
            <a:endParaRPr lang="fr-BE" sz="8000" dirty="0"/>
          </a:p>
          <a:p>
            <a:pPr>
              <a:lnSpc>
                <a:spcPct val="20000"/>
              </a:lnSpc>
              <a:spcBef>
                <a:spcPts val="0"/>
              </a:spcBef>
              <a:spcAft>
                <a:spcPts val="0"/>
              </a:spcAft>
            </a:pPr>
            <a:r>
              <a:rPr lang="fr-BE" sz="8000" b="1" dirty="0"/>
              <a:t>I.2. (1,5 points) Choisissez la bonne réponse parmi les 4 options</a:t>
            </a:r>
            <a:endParaRPr lang="fr-BE" sz="8000" dirty="0"/>
          </a:p>
          <a:p>
            <a:pPr>
              <a:lnSpc>
                <a:spcPct val="20000"/>
              </a:lnSpc>
              <a:spcBef>
                <a:spcPts val="1800"/>
              </a:spcBef>
            </a:pPr>
            <a:r>
              <a:rPr lang="es-ES" sz="8000" b="1" dirty="0"/>
              <a:t>I.2.1.</a:t>
            </a:r>
            <a:r>
              <a:rPr lang="es-ES" sz="8000" dirty="0"/>
              <a:t> (0,5 p.) </a:t>
            </a:r>
            <a:r>
              <a:rPr lang="es-ES" sz="8000" dirty="0" err="1"/>
              <a:t>Option</a:t>
            </a:r>
            <a:r>
              <a:rPr lang="es-ES" sz="8000" dirty="0"/>
              <a:t> A ; </a:t>
            </a:r>
            <a:r>
              <a:rPr lang="es-ES" sz="8000" dirty="0" err="1"/>
              <a:t>Option</a:t>
            </a:r>
            <a:r>
              <a:rPr lang="es-ES" sz="8000" dirty="0"/>
              <a:t> B ; </a:t>
            </a:r>
            <a:r>
              <a:rPr lang="es-ES" sz="8000" dirty="0" err="1"/>
              <a:t>Option</a:t>
            </a:r>
            <a:r>
              <a:rPr lang="es-ES" sz="8000" dirty="0"/>
              <a:t> C ; </a:t>
            </a:r>
            <a:r>
              <a:rPr lang="es-ES" sz="8000" dirty="0" err="1"/>
              <a:t>Option</a:t>
            </a:r>
            <a:r>
              <a:rPr lang="es-ES" sz="8000" dirty="0"/>
              <a:t> D</a:t>
            </a:r>
            <a:endParaRPr lang="fr-BE" sz="8000" dirty="0"/>
          </a:p>
          <a:p>
            <a:pPr>
              <a:lnSpc>
                <a:spcPct val="20000"/>
              </a:lnSpc>
            </a:pPr>
            <a:r>
              <a:rPr lang="es-ES" sz="8000" b="1" dirty="0"/>
              <a:t>I.2.2.</a:t>
            </a:r>
            <a:r>
              <a:rPr lang="es-ES" sz="8000" dirty="0"/>
              <a:t> (0,5 p.) </a:t>
            </a:r>
            <a:r>
              <a:rPr lang="es-ES" sz="8000" dirty="0" err="1"/>
              <a:t>Option</a:t>
            </a:r>
            <a:r>
              <a:rPr lang="es-ES" sz="8000" dirty="0"/>
              <a:t> A ; </a:t>
            </a:r>
            <a:r>
              <a:rPr lang="es-ES" sz="8000" dirty="0" err="1"/>
              <a:t>Option</a:t>
            </a:r>
            <a:r>
              <a:rPr lang="es-ES" sz="8000" dirty="0"/>
              <a:t> B ; </a:t>
            </a:r>
            <a:r>
              <a:rPr lang="es-ES" sz="8000" dirty="0" err="1"/>
              <a:t>Option</a:t>
            </a:r>
            <a:r>
              <a:rPr lang="es-ES" sz="8000" dirty="0"/>
              <a:t> C ; </a:t>
            </a:r>
            <a:r>
              <a:rPr lang="es-ES" sz="8000" dirty="0" err="1"/>
              <a:t>Option</a:t>
            </a:r>
            <a:r>
              <a:rPr lang="es-ES" sz="8000" dirty="0"/>
              <a:t> D</a:t>
            </a:r>
            <a:endParaRPr lang="fr-BE" sz="8000" dirty="0"/>
          </a:p>
          <a:p>
            <a:pPr>
              <a:lnSpc>
                <a:spcPct val="20000"/>
              </a:lnSpc>
            </a:pPr>
            <a:r>
              <a:rPr lang="es-ES" sz="8000" b="1" dirty="0"/>
              <a:t>I.2.3.</a:t>
            </a:r>
            <a:r>
              <a:rPr lang="es-ES" sz="8000" dirty="0"/>
              <a:t> (0,5 p.) </a:t>
            </a:r>
            <a:r>
              <a:rPr lang="es-ES" sz="8000" dirty="0" err="1"/>
              <a:t>Option</a:t>
            </a:r>
            <a:r>
              <a:rPr lang="es-ES" sz="8000" dirty="0"/>
              <a:t> A ; </a:t>
            </a:r>
            <a:r>
              <a:rPr lang="es-ES" sz="8000" dirty="0" err="1"/>
              <a:t>Option</a:t>
            </a:r>
            <a:r>
              <a:rPr lang="es-ES" sz="8000" dirty="0"/>
              <a:t> B ; </a:t>
            </a:r>
            <a:r>
              <a:rPr lang="es-ES" sz="8000" dirty="0" err="1"/>
              <a:t>Option</a:t>
            </a:r>
            <a:r>
              <a:rPr lang="es-ES" sz="8000" dirty="0"/>
              <a:t> C ; </a:t>
            </a:r>
            <a:r>
              <a:rPr lang="es-ES" sz="8000" dirty="0" err="1"/>
              <a:t>Option</a:t>
            </a:r>
            <a:r>
              <a:rPr lang="es-ES" sz="8000" dirty="0"/>
              <a:t> D</a:t>
            </a:r>
            <a:endParaRPr lang="fr-BE" sz="8000" dirty="0"/>
          </a:p>
          <a:p>
            <a:pPr marL="0" indent="0" algn="just">
              <a:buNone/>
            </a:pPr>
            <a:r>
              <a:rPr lang="es-ES" b="1" dirty="0"/>
              <a:t> </a:t>
            </a:r>
          </a:p>
          <a:p>
            <a:pPr marL="0" indent="90000" algn="just">
              <a:spcBef>
                <a:spcPts val="0"/>
              </a:spcBef>
              <a:buNone/>
            </a:pPr>
            <a:r>
              <a:rPr lang="es-ES" sz="8000" b="1" dirty="0"/>
              <a:t>I.3. (2 </a:t>
            </a:r>
            <a:r>
              <a:rPr lang="es-ES" sz="8000" b="1" dirty="0" err="1"/>
              <a:t>points</a:t>
            </a:r>
            <a:r>
              <a:rPr lang="es-ES" sz="8000" b="1" dirty="0"/>
              <a:t>) </a:t>
            </a:r>
            <a:r>
              <a:rPr lang="es-ES" sz="8000" b="1" dirty="0" err="1"/>
              <a:t>Répondez</a:t>
            </a:r>
            <a:r>
              <a:rPr lang="es-ES" sz="8000" b="1" dirty="0"/>
              <a:t> </a:t>
            </a:r>
            <a:r>
              <a:rPr lang="es-ES" sz="8000" b="1" dirty="0" err="1"/>
              <a:t>aux</a:t>
            </a:r>
            <a:r>
              <a:rPr lang="es-ES" sz="8000" b="1" dirty="0"/>
              <a:t> </a:t>
            </a:r>
            <a:r>
              <a:rPr lang="es-ES" sz="8000" b="1" dirty="0" err="1"/>
              <a:t>questions</a:t>
            </a:r>
            <a:r>
              <a:rPr lang="es-ES" sz="8000" b="1" dirty="0"/>
              <a:t> </a:t>
            </a:r>
            <a:r>
              <a:rPr lang="es-ES" sz="8000" b="1" dirty="0" err="1"/>
              <a:t>avec</a:t>
            </a:r>
            <a:r>
              <a:rPr lang="es-ES" sz="8000" b="1" dirty="0"/>
              <a:t> vos </a:t>
            </a:r>
            <a:r>
              <a:rPr lang="es-ES" sz="8000" b="1" dirty="0" err="1"/>
              <a:t>propres</a:t>
            </a:r>
            <a:r>
              <a:rPr lang="es-ES" sz="8000" b="1" dirty="0"/>
              <a:t> </a:t>
            </a:r>
            <a:r>
              <a:rPr lang="es-ES" sz="8000" b="1" dirty="0" err="1"/>
              <a:t>mots</a:t>
            </a:r>
            <a:r>
              <a:rPr lang="es-ES" sz="8000" b="1" dirty="0"/>
              <a:t>, </a:t>
            </a:r>
            <a:r>
              <a:rPr lang="es-ES" sz="8000" b="1" dirty="0" err="1"/>
              <a:t>sans</a:t>
            </a:r>
            <a:r>
              <a:rPr lang="es-ES" sz="8000" b="1" dirty="0"/>
              <a:t> </a:t>
            </a:r>
            <a:r>
              <a:rPr lang="es-ES" sz="8000" b="1" dirty="0" err="1"/>
              <a:t>copier</a:t>
            </a:r>
            <a:r>
              <a:rPr lang="es-ES" sz="8000" b="1" dirty="0"/>
              <a:t> le </a:t>
            </a:r>
            <a:r>
              <a:rPr lang="es-ES" sz="8000" b="1" dirty="0" err="1"/>
              <a:t>texte</a:t>
            </a:r>
            <a:endParaRPr lang="es-ES" sz="8000" b="1" dirty="0"/>
          </a:p>
          <a:p>
            <a:pPr marL="0" indent="90000" algn="just">
              <a:spcBef>
                <a:spcPts val="0"/>
              </a:spcBef>
              <a:buNone/>
            </a:pPr>
            <a:r>
              <a:rPr lang="es-ES" sz="8000" b="1" dirty="0"/>
              <a:t>I.3.1. </a:t>
            </a:r>
            <a:r>
              <a:rPr lang="es-ES" sz="8000" dirty="0"/>
              <a:t>(1 </a:t>
            </a:r>
            <a:r>
              <a:rPr lang="es-ES" sz="8000" dirty="0" err="1"/>
              <a:t>point</a:t>
            </a:r>
            <a:r>
              <a:rPr lang="es-ES" sz="8000" dirty="0"/>
              <a:t>) </a:t>
            </a:r>
            <a:r>
              <a:rPr lang="es-ES" sz="8000" dirty="0" err="1"/>
              <a:t>Question</a:t>
            </a:r>
            <a:r>
              <a:rPr lang="es-ES" sz="8000" dirty="0"/>
              <a:t> 1</a:t>
            </a:r>
          </a:p>
          <a:p>
            <a:pPr marL="0" indent="90000" algn="just">
              <a:spcBef>
                <a:spcPts val="0"/>
              </a:spcBef>
              <a:buNone/>
            </a:pPr>
            <a:r>
              <a:rPr lang="es-ES" sz="8000" b="1" dirty="0"/>
              <a:t>I.3.2. </a:t>
            </a:r>
            <a:r>
              <a:rPr lang="es-ES" sz="8000" dirty="0"/>
              <a:t>(1 </a:t>
            </a:r>
            <a:r>
              <a:rPr lang="es-ES" sz="8000" dirty="0" err="1"/>
              <a:t>point</a:t>
            </a:r>
            <a:r>
              <a:rPr lang="es-ES" sz="8000" dirty="0"/>
              <a:t>) </a:t>
            </a:r>
            <a:r>
              <a:rPr lang="es-ES" sz="8000" dirty="0" err="1"/>
              <a:t>Question</a:t>
            </a:r>
            <a:r>
              <a:rPr lang="es-ES" sz="8000" dirty="0"/>
              <a:t> 2</a:t>
            </a:r>
          </a:p>
          <a:p>
            <a:pPr marL="0" indent="0" algn="ctr">
              <a:buNone/>
            </a:pPr>
            <a:endParaRPr lang="fr-BE" dirty="0"/>
          </a:p>
        </p:txBody>
      </p:sp>
      <p:sp>
        <p:nvSpPr>
          <p:cNvPr id="7" name="Marcador de contenido 6"/>
          <p:cNvSpPr>
            <a:spLocks noGrp="1"/>
          </p:cNvSpPr>
          <p:nvPr>
            <p:ph sz="half" idx="2"/>
          </p:nvPr>
        </p:nvSpPr>
        <p:spPr>
          <a:xfrm flipH="1" flipV="1">
            <a:off x="11004698" y="6176963"/>
            <a:ext cx="150981" cy="45719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 fontScale="25000" lnSpcReduction="20000"/>
          </a:bodyPr>
          <a:lstStyle/>
          <a:p>
            <a:pPr marL="0" indent="0" algn="ctr">
              <a:buNone/>
            </a:pPr>
            <a:endParaRPr lang="es-ES" dirty="0">
              <a:solidFill>
                <a:srgbClr val="FFFF00"/>
              </a:solidFill>
            </a:endParaRPr>
          </a:p>
          <a:p>
            <a:pPr marL="0" indent="0" algn="ctr">
              <a:buNone/>
            </a:pPr>
            <a:endParaRPr lang="fr-BE" dirty="0"/>
          </a:p>
        </p:txBody>
      </p:sp>
      <p:sp>
        <p:nvSpPr>
          <p:cNvPr id="8" name="Rectángulo 7"/>
          <p:cNvSpPr/>
          <p:nvPr/>
        </p:nvSpPr>
        <p:spPr>
          <a:xfrm>
            <a:off x="1097281" y="1411357"/>
            <a:ext cx="9776280" cy="74631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3200" b="1" dirty="0" err="1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Texte</a:t>
            </a:r>
            <a:r>
              <a:rPr lang="es-ES" sz="32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 </a:t>
            </a:r>
            <a:endParaRPr lang="fr-BE" sz="3200" b="1" dirty="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14" name="Rectángulo 13"/>
          <p:cNvSpPr/>
          <p:nvPr/>
        </p:nvSpPr>
        <p:spPr>
          <a:xfrm rot="10800000" flipV="1">
            <a:off x="1097279" y="250910"/>
            <a:ext cx="9776280" cy="100031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3200" b="1" dirty="0" err="1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Compréhension</a:t>
            </a:r>
            <a:endParaRPr lang="es-ES" sz="3200" b="1" dirty="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</a:endParaRPr>
          </a:p>
          <a:p>
            <a:pPr algn="ctr"/>
            <a:r>
              <a:rPr lang="es-ES" sz="32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00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5 </a:t>
            </a:r>
            <a:r>
              <a:rPr lang="es-ES" sz="3200" b="1" dirty="0" err="1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00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points</a:t>
            </a:r>
            <a:r>
              <a:rPr lang="es-ES" sz="32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00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 </a:t>
            </a:r>
            <a:endParaRPr lang="fr-BE" sz="3200" b="1" dirty="0">
              <a:ln w="10160">
                <a:solidFill>
                  <a:schemeClr val="accent5"/>
                </a:solidFill>
                <a:prstDash val="solid"/>
              </a:ln>
              <a:solidFill>
                <a:srgbClr val="FFFF00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15" name="Elipse 14"/>
          <p:cNvSpPr/>
          <p:nvPr/>
        </p:nvSpPr>
        <p:spPr>
          <a:xfrm>
            <a:off x="5695122" y="2157675"/>
            <a:ext cx="616226" cy="47619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5400" dirty="0"/>
              <a:t>I</a:t>
            </a:r>
            <a:endParaRPr lang="fr-BE" sz="5400" dirty="0"/>
          </a:p>
        </p:txBody>
      </p:sp>
    </p:spTree>
    <p:extLst>
      <p:ext uri="{BB962C8B-B14F-4D97-AF65-F5344CB8AC3E}">
        <p14:creationId xmlns:p14="http://schemas.microsoft.com/office/powerpoint/2010/main" val="7836743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6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b="1" dirty="0"/>
              <a:t>CAMBIOS CON RESPECTO AL EXAMEN ANTERIOR</a:t>
            </a:r>
            <a:endParaRPr lang="fr-BE" dirty="0"/>
          </a:p>
        </p:txBody>
      </p:sp>
      <p:sp>
        <p:nvSpPr>
          <p:cNvPr id="8" name="Marcador de contenido 7"/>
          <p:cNvSpPr>
            <a:spLocks noGrp="1"/>
          </p:cNvSpPr>
          <p:nvPr>
            <p:ph idx="1"/>
          </p:nvPr>
        </p:nvSpPr>
        <p:spPr>
          <a:xfrm>
            <a:off x="4800600" y="731519"/>
            <a:ext cx="6492240" cy="5858123"/>
          </a:xfrm>
        </p:spPr>
        <p:txBody>
          <a:bodyPr>
            <a:normAutofit lnSpcReduction="10000"/>
          </a:bodyPr>
          <a:lstStyle/>
          <a:p>
            <a:r>
              <a:rPr lang="es-ES" sz="2800" b="1" dirty="0"/>
              <a:t>Longitud del texto </a:t>
            </a:r>
            <a:r>
              <a:rPr lang="es-ES" dirty="0"/>
              <a:t>: de 250 palabras a 350-400 palabras.</a:t>
            </a:r>
          </a:p>
          <a:p>
            <a:r>
              <a:rPr lang="es-ES" sz="2800" b="1" dirty="0"/>
              <a:t>Bloque I: </a:t>
            </a:r>
          </a:p>
          <a:p>
            <a:r>
              <a:rPr lang="es-ES" dirty="0">
                <a:solidFill>
                  <a:srgbClr val="00B0F0"/>
                </a:solidFill>
              </a:rPr>
              <a:t>Cambio en la puntuación total del ejercicio:</a:t>
            </a:r>
            <a:endParaRPr lang="fr-BE" dirty="0">
              <a:solidFill>
                <a:srgbClr val="00B0F0"/>
              </a:solidFill>
            </a:endParaRPr>
          </a:p>
          <a:p>
            <a:r>
              <a:rPr lang="es-ES" dirty="0"/>
              <a:t>	</a:t>
            </a:r>
            <a:r>
              <a:rPr lang="es-ES" dirty="0">
                <a:solidFill>
                  <a:srgbClr val="FF0000"/>
                </a:solidFill>
              </a:rPr>
              <a:t>ANTES: </a:t>
            </a:r>
            <a:r>
              <a:rPr lang="es-ES" dirty="0"/>
              <a:t>4 puntos.</a:t>
            </a:r>
            <a:endParaRPr lang="fr-BE" dirty="0"/>
          </a:p>
          <a:p>
            <a:r>
              <a:rPr lang="es-ES" dirty="0"/>
              <a:t>	</a:t>
            </a:r>
            <a:r>
              <a:rPr lang="es-ES" dirty="0">
                <a:solidFill>
                  <a:srgbClr val="FF0000"/>
                </a:solidFill>
              </a:rPr>
              <a:t>AHORA</a:t>
            </a:r>
            <a:r>
              <a:rPr lang="es-ES" dirty="0"/>
              <a:t>: 5 puntos.</a:t>
            </a:r>
            <a:endParaRPr lang="fr-BE" dirty="0"/>
          </a:p>
          <a:p>
            <a:pPr marL="0" indent="0" fontAlgn="base">
              <a:buNone/>
            </a:pPr>
            <a:r>
              <a:rPr lang="fr-BE" dirty="0"/>
              <a:t> </a:t>
            </a:r>
            <a:r>
              <a:rPr lang="es-ES" dirty="0"/>
              <a:t>Desaparece la pregunta de carácter general (antigua A1) en la que se respondía con una frase literal del texto.</a:t>
            </a:r>
            <a:endParaRPr lang="fr-BE" dirty="0"/>
          </a:p>
          <a:p>
            <a:r>
              <a:rPr lang="fr-BE" b="1" dirty="0"/>
              <a:t>I.1. PREGUNTAS VERDADERO O FALSO (1.5 Puntos)</a:t>
            </a:r>
            <a:endParaRPr lang="fr-BE" dirty="0"/>
          </a:p>
          <a:p>
            <a:pPr lvl="3"/>
            <a:r>
              <a:rPr lang="es-ES" sz="2000" dirty="0">
                <a:solidFill>
                  <a:srgbClr val="FF0000"/>
                </a:solidFill>
              </a:rPr>
              <a:t>ANTES : </a:t>
            </a:r>
            <a:r>
              <a:rPr lang="es-ES" sz="2000" dirty="0"/>
              <a:t>Eran 4 ejercicios</a:t>
            </a:r>
            <a:endParaRPr lang="fr-BE" sz="2000" dirty="0"/>
          </a:p>
          <a:p>
            <a:pPr lvl="3"/>
            <a:r>
              <a:rPr lang="es-ES" sz="2000" dirty="0">
                <a:solidFill>
                  <a:srgbClr val="FF0000"/>
                </a:solidFill>
              </a:rPr>
              <a:t>AHORA: </a:t>
            </a:r>
            <a:r>
              <a:rPr lang="es-ES" sz="2000" dirty="0"/>
              <a:t>Son 3 ejercicios de 0,5 puntos</a:t>
            </a:r>
          </a:p>
          <a:p>
            <a:r>
              <a:rPr lang="es-ES" b="1" dirty="0"/>
              <a:t>I. 2. PREGUNTAS DE ELECCIÓN MÚLTIPLE (1.5 puntos)</a:t>
            </a:r>
            <a:endParaRPr lang="fr-BE" dirty="0"/>
          </a:p>
          <a:p>
            <a:pPr lvl="2"/>
            <a:r>
              <a:rPr lang="es-ES" sz="2000" dirty="0">
                <a:solidFill>
                  <a:srgbClr val="FF0000"/>
                </a:solidFill>
              </a:rPr>
              <a:t>ANTES: </a:t>
            </a:r>
            <a:r>
              <a:rPr lang="es-ES" sz="2000" dirty="0"/>
              <a:t>No existía. </a:t>
            </a:r>
            <a:endParaRPr lang="fr-BE" sz="2000" dirty="0"/>
          </a:p>
          <a:p>
            <a:pPr lvl="2"/>
            <a:r>
              <a:rPr lang="es-ES" sz="2000" dirty="0">
                <a:solidFill>
                  <a:srgbClr val="FF0000"/>
                </a:solidFill>
              </a:rPr>
              <a:t>AHORA: </a:t>
            </a:r>
            <a:r>
              <a:rPr lang="es-ES" sz="2000" dirty="0"/>
              <a:t>3 ejercicios de comprensión de 0,5 puntos con elección entre 4 opciones</a:t>
            </a:r>
            <a:r>
              <a:rPr lang="es-ES" dirty="0"/>
              <a:t>.</a:t>
            </a:r>
            <a:endParaRPr lang="fr-BE" dirty="0"/>
          </a:p>
          <a:p>
            <a:endParaRPr lang="fr-BE" dirty="0"/>
          </a:p>
          <a:p>
            <a:endParaRPr lang="fr-BE" dirty="0"/>
          </a:p>
        </p:txBody>
      </p:sp>
      <p:sp>
        <p:nvSpPr>
          <p:cNvPr id="9" name="Marcador de texto 8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fr-BE" dirty="0"/>
          </a:p>
          <a:p>
            <a:r>
              <a:rPr lang="es-ES" sz="2000" dirty="0"/>
              <a:t> De acuerdo con el documento aprobado por </a:t>
            </a:r>
            <a:r>
              <a:rPr lang="es-ES" sz="2000" dirty="0" err="1"/>
              <a:t>Crue</a:t>
            </a:r>
            <a:r>
              <a:rPr lang="es-ES" sz="2000" dirty="0"/>
              <a:t>-</a:t>
            </a:r>
            <a:r>
              <a:rPr lang="es-ES" sz="2000"/>
              <a:t>Asuntos </a:t>
            </a:r>
            <a:r>
              <a:rPr lang="es-ES" sz="2000" dirty="0"/>
              <a:t>Estudiantiles en las Jornadas de Acceso y Admisión del 19 y 20 de mayo de 2025</a:t>
            </a:r>
            <a:endParaRPr lang="fr-BE" sz="2000" dirty="0"/>
          </a:p>
        </p:txBody>
      </p:sp>
    </p:spTree>
    <p:extLst>
      <p:ext uri="{BB962C8B-B14F-4D97-AF65-F5344CB8AC3E}">
        <p14:creationId xmlns:p14="http://schemas.microsoft.com/office/powerpoint/2010/main" val="36720101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b="1" dirty="0"/>
              <a:t>CAMBIOS CON RESPECTO AL EXAMEN ANTERIOR</a:t>
            </a:r>
            <a:endParaRPr lang="fr-BE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es-ES" b="1" dirty="0"/>
              <a:t>I.3.  PREGUNTAS DE RESPUESTA ABIERTA (2 puntos)</a:t>
            </a:r>
            <a:endParaRPr lang="fr-BE" dirty="0"/>
          </a:p>
          <a:p>
            <a:r>
              <a:rPr lang="es-ES" dirty="0"/>
              <a:t> </a:t>
            </a:r>
            <a:endParaRPr lang="fr-BE" dirty="0"/>
          </a:p>
          <a:p>
            <a:pPr lvl="1"/>
            <a:r>
              <a:rPr lang="es-ES" dirty="0">
                <a:solidFill>
                  <a:srgbClr val="FF0000"/>
                </a:solidFill>
              </a:rPr>
              <a:t>ANTES: </a:t>
            </a:r>
            <a:r>
              <a:rPr lang="es-ES" dirty="0"/>
              <a:t>No existía. </a:t>
            </a:r>
            <a:endParaRPr lang="fr-BE" dirty="0"/>
          </a:p>
          <a:p>
            <a:pPr lvl="1"/>
            <a:r>
              <a:rPr lang="es-ES" dirty="0">
                <a:solidFill>
                  <a:srgbClr val="FF0000"/>
                </a:solidFill>
              </a:rPr>
              <a:t>AHORA: </a:t>
            </a:r>
            <a:r>
              <a:rPr lang="es-ES" dirty="0"/>
              <a:t>Dos preguntas abiertas de comprensión del texto. </a:t>
            </a:r>
          </a:p>
          <a:p>
            <a:endParaRPr lang="es-ES" dirty="0"/>
          </a:p>
          <a:p>
            <a:r>
              <a:rPr lang="es-ES" dirty="0"/>
              <a:t>Se tendrán que responder ambas preguntas </a:t>
            </a:r>
            <a:r>
              <a:rPr lang="es-ES" b="1" dirty="0"/>
              <a:t>SIN COPIAR LITERALMENTE</a:t>
            </a:r>
            <a:r>
              <a:rPr lang="es-ES" dirty="0"/>
              <a:t> del texto sino reformulando para expresar la idea. </a:t>
            </a:r>
          </a:p>
          <a:p>
            <a:r>
              <a:rPr lang="es-ES" dirty="0"/>
              <a:t>Se corregirán teniendo en cuenta la idea reflejada (0.5) y la expresión (0.5)</a:t>
            </a:r>
            <a:endParaRPr lang="fr-BE" dirty="0"/>
          </a:p>
          <a:p>
            <a:endParaRPr lang="fr-BE" dirty="0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3797006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BE" dirty="0"/>
          </a:p>
        </p:txBody>
      </p:sp>
      <p:sp>
        <p:nvSpPr>
          <p:cNvPr id="5" name="Marcador de contenido 4"/>
          <p:cNvSpPr>
            <a:spLocks noGrp="1"/>
          </p:cNvSpPr>
          <p:nvPr>
            <p:ph idx="1"/>
          </p:nvPr>
        </p:nvSpPr>
        <p:spPr>
          <a:xfrm>
            <a:off x="946298" y="2801880"/>
            <a:ext cx="10260418" cy="3067214"/>
          </a:xfrm>
          <a:solidFill>
            <a:schemeClr val="accent1"/>
          </a:solidFill>
        </p:spPr>
        <p:txBody>
          <a:bodyPr/>
          <a:lstStyle/>
          <a:p>
            <a:endParaRPr lang="fr-BE" b="1" dirty="0">
              <a:solidFill>
                <a:schemeClr val="bg1"/>
              </a:solidFill>
            </a:endParaRPr>
          </a:p>
          <a:p>
            <a:r>
              <a:rPr lang="fr-BE" b="1" dirty="0">
                <a:solidFill>
                  <a:schemeClr val="bg1"/>
                </a:solidFill>
              </a:rPr>
              <a:t>II.1. (0,5 p.) </a:t>
            </a:r>
            <a:r>
              <a:rPr lang="fr-BE" dirty="0">
                <a:solidFill>
                  <a:schemeClr val="bg1"/>
                </a:solidFill>
              </a:rPr>
              <a:t>Exemple: </a:t>
            </a:r>
            <a:r>
              <a:rPr lang="fr-BE" i="1" dirty="0">
                <a:solidFill>
                  <a:schemeClr val="bg1"/>
                </a:solidFill>
              </a:rPr>
              <a:t>Trouvez dans le texte 1 synonyme d’un mot donné.</a:t>
            </a:r>
            <a:endParaRPr lang="fr-BE" dirty="0">
              <a:solidFill>
                <a:schemeClr val="bg1"/>
              </a:solidFill>
            </a:endParaRPr>
          </a:p>
          <a:p>
            <a:r>
              <a:rPr lang="fr-BE" b="1" dirty="0">
                <a:solidFill>
                  <a:schemeClr val="bg1"/>
                </a:solidFill>
              </a:rPr>
              <a:t>II.2. (0,5 p.) </a:t>
            </a:r>
            <a:r>
              <a:rPr lang="fr-BE" dirty="0">
                <a:solidFill>
                  <a:schemeClr val="bg1"/>
                </a:solidFill>
              </a:rPr>
              <a:t>Exemple : </a:t>
            </a:r>
            <a:r>
              <a:rPr lang="fr-BE" i="1" dirty="0">
                <a:solidFill>
                  <a:schemeClr val="bg1"/>
                </a:solidFill>
              </a:rPr>
              <a:t>Trouvez dans le texte le mot correspondant à la définition suivante.</a:t>
            </a:r>
            <a:endParaRPr lang="fr-BE" dirty="0">
              <a:solidFill>
                <a:schemeClr val="bg1"/>
              </a:solidFill>
            </a:endParaRPr>
          </a:p>
          <a:p>
            <a:r>
              <a:rPr lang="fr-BE" b="1" dirty="0">
                <a:solidFill>
                  <a:schemeClr val="bg1"/>
                </a:solidFill>
              </a:rPr>
              <a:t>II.3. (0,5 p.) </a:t>
            </a:r>
            <a:r>
              <a:rPr lang="fr-BE" dirty="0">
                <a:solidFill>
                  <a:schemeClr val="bg1"/>
                </a:solidFill>
              </a:rPr>
              <a:t>Exemple : </a:t>
            </a:r>
            <a:r>
              <a:rPr lang="fr-BE" i="1" dirty="0">
                <a:solidFill>
                  <a:schemeClr val="bg1"/>
                </a:solidFill>
              </a:rPr>
              <a:t>Mettez le verbe au conditionnel.</a:t>
            </a:r>
            <a:endParaRPr lang="fr-BE" dirty="0">
              <a:solidFill>
                <a:schemeClr val="bg1"/>
              </a:solidFill>
            </a:endParaRPr>
          </a:p>
          <a:p>
            <a:r>
              <a:rPr lang="fr-BE" b="1" dirty="0">
                <a:solidFill>
                  <a:schemeClr val="bg1"/>
                </a:solidFill>
              </a:rPr>
              <a:t>II.4. (0,5 p.) </a:t>
            </a:r>
            <a:r>
              <a:rPr lang="fr-BE" dirty="0">
                <a:solidFill>
                  <a:schemeClr val="bg1"/>
                </a:solidFill>
              </a:rPr>
              <a:t>Exemple : </a:t>
            </a:r>
            <a:r>
              <a:rPr lang="fr-BE" i="1" dirty="0">
                <a:solidFill>
                  <a:schemeClr val="bg1"/>
                </a:solidFill>
              </a:rPr>
              <a:t>Mettez cette phrase au pluriel.</a:t>
            </a:r>
            <a:endParaRPr lang="fr-BE" dirty="0">
              <a:solidFill>
                <a:schemeClr val="bg1"/>
              </a:solidFill>
            </a:endParaRPr>
          </a:p>
          <a:p>
            <a:r>
              <a:rPr lang="fr-BE" b="1" dirty="0">
                <a:solidFill>
                  <a:schemeClr val="bg1"/>
                </a:solidFill>
              </a:rPr>
              <a:t>II.5. (0,5 p.) </a:t>
            </a:r>
            <a:r>
              <a:rPr lang="fr-BE" dirty="0">
                <a:solidFill>
                  <a:schemeClr val="bg1"/>
                </a:solidFill>
              </a:rPr>
              <a:t>Exemple : </a:t>
            </a:r>
            <a:r>
              <a:rPr lang="fr-BE" i="1" dirty="0">
                <a:solidFill>
                  <a:schemeClr val="bg1"/>
                </a:solidFill>
              </a:rPr>
              <a:t>Complétez cette phrase avec un terme de la liste de mots suivants.</a:t>
            </a:r>
            <a:endParaRPr lang="fr-BE" dirty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fr-BE" dirty="0"/>
          </a:p>
        </p:txBody>
      </p:sp>
      <p:sp>
        <p:nvSpPr>
          <p:cNvPr id="6" name="Elipse 5"/>
          <p:cNvSpPr/>
          <p:nvPr/>
        </p:nvSpPr>
        <p:spPr>
          <a:xfrm>
            <a:off x="5284381" y="257262"/>
            <a:ext cx="1212111" cy="77640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4800" dirty="0"/>
              <a:t>II</a:t>
            </a:r>
            <a:endParaRPr lang="fr-BE" sz="4800" dirty="0"/>
          </a:p>
        </p:txBody>
      </p:sp>
      <p:sp>
        <p:nvSpPr>
          <p:cNvPr id="7" name="Rectángulo 6"/>
          <p:cNvSpPr/>
          <p:nvPr/>
        </p:nvSpPr>
        <p:spPr>
          <a:xfrm>
            <a:off x="946298" y="1171863"/>
            <a:ext cx="10260418" cy="152164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3200" b="1" dirty="0" err="1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Compétence</a:t>
            </a:r>
            <a:r>
              <a:rPr lang="es-ES" sz="32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 </a:t>
            </a:r>
            <a:r>
              <a:rPr lang="es-ES" sz="3200" b="1" dirty="0" err="1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linguistique</a:t>
            </a:r>
            <a:r>
              <a:rPr lang="es-ES" sz="32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 </a:t>
            </a:r>
          </a:p>
          <a:p>
            <a:pPr algn="ctr"/>
            <a:r>
              <a:rPr lang="es-ES" sz="32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4 </a:t>
            </a:r>
            <a:r>
              <a:rPr lang="es-ES" sz="3200" b="1" dirty="0" err="1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exercices</a:t>
            </a:r>
            <a:r>
              <a:rPr lang="es-ES" sz="32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 à </a:t>
            </a:r>
            <a:r>
              <a:rPr lang="es-ES" sz="3200" b="1" dirty="0" err="1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réaliser</a:t>
            </a:r>
            <a:r>
              <a:rPr lang="es-ES" sz="32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 sur 5 </a:t>
            </a:r>
            <a:r>
              <a:rPr lang="es-ES" sz="3200" b="1" dirty="0" err="1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proposés</a:t>
            </a:r>
            <a:endParaRPr lang="es-ES" sz="3200" b="1" dirty="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</a:endParaRPr>
          </a:p>
          <a:p>
            <a:pPr algn="ctr"/>
            <a:r>
              <a:rPr lang="es-ES" sz="32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00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2 </a:t>
            </a:r>
            <a:r>
              <a:rPr lang="es-ES" sz="3200" b="1" dirty="0" err="1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00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points</a:t>
            </a:r>
            <a:endParaRPr lang="fr-BE" sz="3200" b="1" dirty="0">
              <a:ln w="10160">
                <a:solidFill>
                  <a:schemeClr val="accent5"/>
                </a:solidFill>
                <a:prstDash val="solid"/>
              </a:ln>
              <a:solidFill>
                <a:srgbClr val="FFFF00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135327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b="1" dirty="0"/>
              <a:t>CAMBIOS CON RESPECTO AL EXAMEN ANTERIOR</a:t>
            </a:r>
            <a:endParaRPr lang="fr-BE" dirty="0"/>
          </a:p>
        </p:txBody>
      </p:sp>
      <p:sp>
        <p:nvSpPr>
          <p:cNvPr id="5" name="Marcador de contenido 4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ctr"/>
            <a:r>
              <a:rPr lang="es-ES" b="1" dirty="0"/>
              <a:t>BLOQUE II (anteriormente B) (2 puntos)</a:t>
            </a:r>
          </a:p>
          <a:p>
            <a:endParaRPr lang="es-ES" b="1" dirty="0"/>
          </a:p>
          <a:p>
            <a:pPr lvl="0" fontAlgn="base"/>
            <a:r>
              <a:rPr lang="es-ES" b="1" dirty="0">
                <a:solidFill>
                  <a:srgbClr val="00B0F0"/>
                </a:solidFill>
              </a:rPr>
              <a:t>Cambio en el contenido:</a:t>
            </a:r>
            <a:endParaRPr lang="fr-BE" b="1" dirty="0">
              <a:solidFill>
                <a:srgbClr val="00B0F0"/>
              </a:solidFill>
            </a:endParaRPr>
          </a:p>
          <a:p>
            <a:r>
              <a:rPr lang="es-ES" dirty="0"/>
              <a:t>	</a:t>
            </a:r>
            <a:r>
              <a:rPr lang="es-ES" dirty="0">
                <a:solidFill>
                  <a:srgbClr val="FF0000"/>
                </a:solidFill>
              </a:rPr>
              <a:t>ANTES: </a:t>
            </a:r>
            <a:r>
              <a:rPr lang="es-ES" dirty="0"/>
              <a:t>Eran preguntas únicamente de gramática.</a:t>
            </a:r>
            <a:endParaRPr lang="fr-BE" dirty="0"/>
          </a:p>
          <a:p>
            <a:r>
              <a:rPr lang="es-ES" dirty="0"/>
              <a:t>	</a:t>
            </a:r>
            <a:r>
              <a:rPr lang="es-ES" dirty="0">
                <a:solidFill>
                  <a:srgbClr val="FF0000"/>
                </a:solidFill>
              </a:rPr>
              <a:t>AHORA: </a:t>
            </a:r>
            <a:r>
              <a:rPr lang="es-ES" dirty="0"/>
              <a:t>Se mezclan preguntas de léxico y de 	gramática.</a:t>
            </a:r>
          </a:p>
          <a:p>
            <a:endParaRPr lang="es-ES" dirty="0"/>
          </a:p>
          <a:p>
            <a:pPr marL="0" lvl="0" indent="0" fontAlgn="base">
              <a:buNone/>
            </a:pPr>
            <a:r>
              <a:rPr lang="es-ES" b="1" dirty="0">
                <a:solidFill>
                  <a:srgbClr val="00B0F0"/>
                </a:solidFill>
              </a:rPr>
              <a:t>Cambio en la opcionalidad:</a:t>
            </a:r>
            <a:endParaRPr lang="fr-BE" b="1" dirty="0">
              <a:solidFill>
                <a:srgbClr val="00B0F0"/>
              </a:solidFill>
            </a:endParaRPr>
          </a:p>
          <a:p>
            <a:r>
              <a:rPr lang="es-ES" dirty="0"/>
              <a:t>	</a:t>
            </a:r>
            <a:r>
              <a:rPr lang="es-ES" dirty="0">
                <a:solidFill>
                  <a:srgbClr val="FF0000"/>
                </a:solidFill>
              </a:rPr>
              <a:t>ANTES: </a:t>
            </a:r>
            <a:r>
              <a:rPr lang="es-ES" dirty="0"/>
              <a:t>De 8 opciones se elegían 4.</a:t>
            </a:r>
            <a:endParaRPr lang="fr-BE" dirty="0"/>
          </a:p>
          <a:p>
            <a:r>
              <a:rPr lang="es-ES" dirty="0"/>
              <a:t>	</a:t>
            </a:r>
            <a:r>
              <a:rPr lang="es-ES" dirty="0">
                <a:solidFill>
                  <a:srgbClr val="FF0000"/>
                </a:solidFill>
              </a:rPr>
              <a:t>AHORA: </a:t>
            </a:r>
            <a:r>
              <a:rPr lang="es-ES" dirty="0"/>
              <a:t>De 5 opciones se eligen 4.</a:t>
            </a:r>
            <a:endParaRPr lang="fr-BE" dirty="0"/>
          </a:p>
          <a:p>
            <a:endParaRPr lang="fr-BE" dirty="0"/>
          </a:p>
          <a:p>
            <a:br>
              <a:rPr lang="es-ES" dirty="0"/>
            </a:br>
            <a:endParaRPr lang="fr-BE" dirty="0"/>
          </a:p>
          <a:p>
            <a:endParaRPr lang="fr-BE" dirty="0"/>
          </a:p>
        </p:txBody>
      </p:sp>
      <p:sp>
        <p:nvSpPr>
          <p:cNvPr id="6" name="Marcador de texto 5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25733017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BE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917758"/>
          </a:xfrm>
        </p:spPr>
        <p:txBody>
          <a:bodyPr>
            <a:normAutofit fontScale="62500" lnSpcReduction="20000"/>
          </a:bodyPr>
          <a:lstStyle/>
          <a:p>
            <a:pPr lvl="0" algn="ctr" fontAlgn="base"/>
            <a:r>
              <a:rPr lang="es-ES" sz="3400" b="1" dirty="0"/>
              <a:t>PREGUNTAS TIPO: </a:t>
            </a:r>
            <a:endParaRPr lang="fr-BE" sz="3400" b="1" dirty="0"/>
          </a:p>
          <a:p>
            <a:pPr algn="just">
              <a:spcAft>
                <a:spcPts val="600"/>
              </a:spcAft>
            </a:pPr>
            <a:r>
              <a:rPr lang="es-ES" sz="2800" b="1" dirty="0"/>
              <a:t>a. </a:t>
            </a:r>
            <a:r>
              <a:rPr lang="es-ES" sz="2800" dirty="0"/>
              <a:t>Buscar en el texto dos sinónimos o antónimos que</a:t>
            </a:r>
            <a:endParaRPr lang="fr-BE" sz="2800" dirty="0"/>
          </a:p>
          <a:p>
            <a:pPr algn="just">
              <a:spcAft>
                <a:spcPts val="600"/>
              </a:spcAft>
            </a:pPr>
            <a:r>
              <a:rPr lang="es-ES" sz="2800" dirty="0"/>
              <a:t>corresponda a uno o varios términos dados (ej.: </a:t>
            </a:r>
            <a:r>
              <a:rPr lang="es-ES" sz="2800" dirty="0" err="1"/>
              <a:t>bonheur</a:t>
            </a:r>
            <a:r>
              <a:rPr lang="es-ES" sz="2800" dirty="0"/>
              <a:t> y en</a:t>
            </a:r>
            <a:endParaRPr lang="fr-BE" sz="2800" dirty="0"/>
          </a:p>
          <a:p>
            <a:pPr algn="just">
              <a:spcAft>
                <a:spcPts val="600"/>
              </a:spcAft>
            </a:pPr>
            <a:r>
              <a:rPr lang="es-ES" sz="2800" dirty="0"/>
              <a:t>el texto aparece la palabra </a:t>
            </a:r>
            <a:r>
              <a:rPr lang="es-ES" sz="2800" dirty="0" err="1"/>
              <a:t>joie</a:t>
            </a:r>
            <a:r>
              <a:rPr lang="es-ES" sz="2800" dirty="0"/>
              <a:t>) (0,25 cada palabra=0,5).</a:t>
            </a:r>
            <a:endParaRPr lang="fr-BE" sz="2800" dirty="0"/>
          </a:p>
          <a:p>
            <a:pPr algn="just">
              <a:spcAft>
                <a:spcPts val="600"/>
              </a:spcAft>
            </a:pPr>
            <a:r>
              <a:rPr lang="es-ES" sz="2800" b="1" dirty="0"/>
              <a:t>b. </a:t>
            </a:r>
            <a:r>
              <a:rPr lang="es-ES" sz="2800" dirty="0"/>
              <a:t>Buscar en el texto dos palabras o expresiones que</a:t>
            </a:r>
            <a:endParaRPr lang="fr-BE" sz="2800" dirty="0"/>
          </a:p>
          <a:p>
            <a:pPr algn="just">
              <a:spcAft>
                <a:spcPts val="600"/>
              </a:spcAft>
            </a:pPr>
            <a:r>
              <a:rPr lang="es-ES" sz="2800" dirty="0"/>
              <a:t>correspondan a dos definiciones dadas. (0,25 cada</a:t>
            </a:r>
            <a:endParaRPr lang="fr-BE" sz="2800" dirty="0"/>
          </a:p>
          <a:p>
            <a:pPr algn="just">
              <a:spcAft>
                <a:spcPts val="600"/>
              </a:spcAft>
            </a:pPr>
            <a:r>
              <a:rPr lang="es-ES" sz="2800" dirty="0"/>
              <a:t>palabra=0,5).</a:t>
            </a:r>
            <a:endParaRPr lang="fr-BE" sz="2800" dirty="0"/>
          </a:p>
          <a:p>
            <a:pPr algn="just">
              <a:spcAft>
                <a:spcPts val="600"/>
              </a:spcAft>
            </a:pPr>
            <a:r>
              <a:rPr lang="es-ES" sz="2800" b="1" dirty="0"/>
              <a:t>c. </a:t>
            </a:r>
            <a:r>
              <a:rPr lang="es-ES" sz="2800" dirty="0"/>
              <a:t>Completar una frase con un término extraído del texto.(0,5)</a:t>
            </a:r>
            <a:endParaRPr lang="fr-BE" sz="2800" dirty="0"/>
          </a:p>
          <a:p>
            <a:pPr algn="just">
              <a:spcAft>
                <a:spcPts val="600"/>
              </a:spcAft>
            </a:pPr>
            <a:r>
              <a:rPr lang="es-ES" sz="2800" dirty="0"/>
              <a:t>d. Reformulación de una frase del texto o relacionada con la</a:t>
            </a:r>
            <a:endParaRPr lang="fr-BE" sz="2800" dirty="0"/>
          </a:p>
          <a:p>
            <a:pPr algn="just">
              <a:spcAft>
                <a:spcPts val="600"/>
              </a:spcAft>
            </a:pPr>
            <a:r>
              <a:rPr lang="es-ES" sz="2800" dirty="0"/>
              <a:t>temática del texto (ej. ponerlo en pasado o modificar la</a:t>
            </a:r>
            <a:endParaRPr lang="fr-BE" sz="2800" dirty="0"/>
          </a:p>
          <a:p>
            <a:pPr algn="just">
              <a:spcAft>
                <a:spcPts val="600"/>
              </a:spcAft>
            </a:pPr>
            <a:r>
              <a:rPr lang="es-ES" sz="2800" dirty="0"/>
              <a:t>persona verbal. (0,5).</a:t>
            </a:r>
            <a:endParaRPr lang="fr-BE" sz="2800" dirty="0"/>
          </a:p>
          <a:p>
            <a:pPr algn="just">
              <a:spcAft>
                <a:spcPts val="600"/>
              </a:spcAft>
            </a:pPr>
            <a:r>
              <a:rPr lang="es-ES" sz="2800" b="1" dirty="0"/>
              <a:t>e. </a:t>
            </a:r>
            <a:r>
              <a:rPr lang="es-ES" sz="2800" dirty="0"/>
              <a:t>Completar dos frases relacionadas con la temática del texto</a:t>
            </a:r>
            <a:endParaRPr lang="fr-BE" sz="2800" dirty="0"/>
          </a:p>
          <a:p>
            <a:pPr algn="just">
              <a:spcAft>
                <a:spcPts val="600"/>
              </a:spcAft>
            </a:pPr>
            <a:r>
              <a:rPr lang="es-ES" sz="2800" dirty="0"/>
              <a:t>con palabras de una lista dada. (0,25 cada palabra=0,5).</a:t>
            </a:r>
            <a:endParaRPr lang="fr-BE" sz="2800" dirty="0"/>
          </a:p>
          <a:p>
            <a:br>
              <a:rPr lang="es-ES" dirty="0"/>
            </a:br>
            <a:endParaRPr lang="fr-BE" dirty="0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4029368685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ción">
  <a:themeElements>
    <a:clrScheme name="Azul">
      <a:dk1>
        <a:sysClr val="windowText" lastClr="000000"/>
      </a:dk1>
      <a:lt1>
        <a:sysClr val="window" lastClr="FFFFFF"/>
      </a:lt1>
      <a:dk2>
        <a:srgbClr val="17406D"/>
      </a:dk2>
      <a:lt2>
        <a:srgbClr val="DBEF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Retrospección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ción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9CC26709-368C-4D72-9060-94E5B3FF3CD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568</TotalTime>
  <Words>1181</Words>
  <Application>Microsoft Office PowerPoint</Application>
  <PresentationFormat>Panorámica</PresentationFormat>
  <Paragraphs>134</Paragraphs>
  <Slides>13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13</vt:i4>
      </vt:variant>
    </vt:vector>
  </HeadingPairs>
  <TitlesOfParts>
    <vt:vector size="16" baseType="lpstr">
      <vt:lpstr>Calibri</vt:lpstr>
      <vt:lpstr>Calibri Light</vt:lpstr>
      <vt:lpstr>Retrospección</vt:lpstr>
      <vt:lpstr>PAU 2026</vt:lpstr>
      <vt:lpstr>FECHAS DEFINITIVAS PAU ANDALUCIA</vt:lpstr>
      <vt:lpstr>EXAMEN </vt:lpstr>
      <vt:lpstr>Presentación de PowerPoint</vt:lpstr>
      <vt:lpstr>CAMBIOS CON RESPECTO AL EXAMEN ANTERIOR</vt:lpstr>
      <vt:lpstr>CAMBIOS CON RESPECTO AL EXAMEN ANTERIOR</vt:lpstr>
      <vt:lpstr>Presentación de PowerPoint</vt:lpstr>
      <vt:lpstr>CAMBIOS CON RESPECTO AL EXAMEN ANTERIOR</vt:lpstr>
      <vt:lpstr>Presentación de PowerPoint</vt:lpstr>
      <vt:lpstr>Presentación de PowerPoint</vt:lpstr>
      <vt:lpstr>Presentación de PowerPoint</vt:lpstr>
      <vt:lpstr>Enlaces de interés</vt:lpstr>
      <vt:lpstr>Contacto para más información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PEvAU 2021</dc:title>
  <dc:creator>Martine Renouprez</dc:creator>
  <cp:lastModifiedBy>Alejandro Pérez Peña</cp:lastModifiedBy>
  <cp:revision>57</cp:revision>
  <dcterms:created xsi:type="dcterms:W3CDTF">2021-02-14T14:44:34Z</dcterms:created>
  <dcterms:modified xsi:type="dcterms:W3CDTF">2025-11-12T09:58:38Z</dcterms:modified>
</cp:coreProperties>
</file>