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8" r:id="rId8"/>
    <p:sldId id="262" r:id="rId9"/>
    <p:sldId id="263" r:id="rId10"/>
    <p:sldId id="269" r:id="rId11"/>
    <p:sldId id="264" r:id="rId12"/>
    <p:sldId id="265" r:id="rId13"/>
    <p:sldId id="270" r:id="rId14"/>
    <p:sldId id="271" r:id="rId15"/>
    <p:sldId id="259" r:id="rId1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E1E3ED"/>
    <a:srgbClr val="B8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9"/>
    <p:restoredTop sz="94677"/>
  </p:normalViewPr>
  <p:slideViewPr>
    <p:cSldViewPr snapToGrid="0">
      <p:cViewPr varScale="1">
        <p:scale>
          <a:sx n="211" d="100"/>
          <a:sy n="211" d="100"/>
        </p:scale>
        <p:origin x="10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5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69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41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8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2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83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5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8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5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B449-66BF-0F42-A516-2A5D1D81B79C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6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ntadeandalucia.es/economiaconocimientoempresasyuniversidad/sguit/?q=grados&amp;d=g_b_examenes_anteriores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acceso.uca.es/ponencia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D243D7C-F6D0-0532-4832-777497E3C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105" y="544714"/>
            <a:ext cx="4389835" cy="1145717"/>
          </a:xfrm>
        </p:spPr>
        <p:txBody>
          <a:bodyPr/>
          <a:lstStyle/>
          <a:p>
            <a:r>
              <a:rPr lang="en-US" dirty="0" err="1"/>
              <a:t>Ponencia</a:t>
            </a:r>
            <a:r>
              <a:rPr lang="en-US" dirty="0"/>
              <a:t> Lengua </a:t>
            </a:r>
            <a:r>
              <a:rPr lang="en-US" dirty="0" err="1"/>
              <a:t>Extranjera</a:t>
            </a:r>
            <a:r>
              <a:rPr lang="en-US" dirty="0"/>
              <a:t>: </a:t>
            </a:r>
            <a:r>
              <a:rPr lang="en-US" dirty="0" err="1"/>
              <a:t>Inglés</a:t>
            </a:r>
            <a:r>
              <a:rPr lang="en-US" dirty="0"/>
              <a:t> (</a:t>
            </a:r>
            <a:r>
              <a:rPr lang="en-US" dirty="0" err="1"/>
              <a:t>curso</a:t>
            </a:r>
            <a:r>
              <a:rPr lang="en-US" dirty="0"/>
              <a:t> 2024-25)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236397-538F-1CD7-877B-D79086E6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374" y="2037806"/>
            <a:ext cx="2471491" cy="822737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ct val="50000"/>
              </a:spcBef>
            </a:pP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José María García Núñez (UCA) </a:t>
            </a:r>
          </a:p>
          <a:p>
            <a:pPr algn="ctr">
              <a:spcBef>
                <a:spcPct val="50000"/>
              </a:spcBef>
            </a:pPr>
            <a:r>
              <a:rPr lang="es-ES" altLang="es-ES" i="1" dirty="0">
                <a:solidFill>
                  <a:srgbClr val="7030A0"/>
                </a:solidFill>
                <a:latin typeface="Century Gothic" panose="020B0502020202020204" pitchFamily="34" charset="0"/>
              </a:rPr>
              <a:t>jmaria.garcia@uca.es</a:t>
            </a:r>
          </a:p>
          <a:p>
            <a:pPr algn="ctr">
              <a:spcBef>
                <a:spcPct val="50000"/>
              </a:spcBef>
            </a:pP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Teresa Carmona López (ES)</a:t>
            </a:r>
          </a:p>
          <a:p>
            <a:pPr algn="ctr">
              <a:spcBef>
                <a:spcPct val="50000"/>
              </a:spcBef>
            </a:pPr>
            <a:r>
              <a:rPr lang="es-ES" altLang="es-ES" sz="12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teresacarmona@iesarroyohondo.es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9CBFB-CC7F-BCD6-0325-9B9C9613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14A7A-3E78-7F3F-DBB3-CF15455A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B (Uso de la lengua)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BEE8E-9521-1164-1DF0-F542D534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2" y="1003227"/>
            <a:ext cx="5048310" cy="1960858"/>
          </a:xfrm>
        </p:spPr>
        <p:txBody>
          <a:bodyPr>
            <a:normAutofit/>
          </a:bodyPr>
          <a:lstStyle/>
          <a:p>
            <a:pPr marL="914400" lvl="2" indent="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None/>
            </a:pPr>
            <a:endParaRPr lang="en-US" sz="1400" b="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9685A7-83FB-3B83-A05E-04D7C81A30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305" y="831031"/>
            <a:ext cx="3558537" cy="24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20B84-31E1-16A8-14AB-2A672A88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9226-97DF-022B-0370-EFBF3337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C (Redacción)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25472-5659-2972-490D-286CB847D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14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Puntuación máxima: 3 puntos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14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este bloque se plantearán dos temas (C1 y C2). Se deberá realizar una redacción de un mínimo de 120 palabras sobre UNO de los temas propuestos SOLAMENTE.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14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redacción podrá ser de carácter informativo, argumentativo, descriptivo o narrativo.</a:t>
            </a:r>
          </a:p>
        </p:txBody>
      </p:sp>
    </p:spTree>
    <p:extLst>
      <p:ext uri="{BB962C8B-B14F-4D97-AF65-F5344CB8AC3E}">
        <p14:creationId xmlns:p14="http://schemas.microsoft.com/office/powerpoint/2010/main" val="11755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45260-B600-359E-94A6-EF7F2CAA3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0BCF8-BA29-5668-03E6-DACC9BB7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C (Redacción)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BC635-32A4-A6AC-6B99-2CF4CC74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212725" algn="just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Tres aspectos evaluables (1 punto cada uno. Graduable: 0, 0,25, 0,5, 0,75 </a:t>
            </a:r>
            <a:r>
              <a:rPr lang="es-ES" sz="1000" b="0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</a:t>
            </a:r>
            <a:r>
              <a:rPr lang="es-E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9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Corrección gramatical (los errores repetidos sólo se tendrán en cuenta una vez)</a:t>
            </a: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9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Riqueza y precisión léxica</a:t>
            </a: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9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Aspectos textuales y comunicativos</a:t>
            </a:r>
          </a:p>
          <a:p>
            <a:pPr marL="580690" indent="-342900" algn="just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redacción deberá atenerse estrictamente al tema elegido; de no ser así, la calificación será de 0 puntos.</a:t>
            </a:r>
          </a:p>
          <a:p>
            <a:pPr marL="580690" indent="-342900" algn="just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podrá optar a la totalidad de la puntuación con AL MENOS 120 palabras. Un menor número de palabras se evaluará proporcionalmente. No hay límite superior, pero a una redacción más larga le serán de aplicación igualmente los criterios establecidos de cohesión, precisión y corrección.</a:t>
            </a:r>
          </a:p>
        </p:txBody>
      </p:sp>
    </p:spTree>
    <p:extLst>
      <p:ext uri="{BB962C8B-B14F-4D97-AF65-F5344CB8AC3E}">
        <p14:creationId xmlns:p14="http://schemas.microsoft.com/office/powerpoint/2010/main" val="274786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7BD2B-48EB-9AF2-844F-6515B72D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AC925-985E-5444-BDDF-2B43E5E7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C (Redacción)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71EECCF-1D7C-EC92-3557-57A7FB48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E51301-ECAB-A637-2502-10902B370A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1200" y="1435633"/>
            <a:ext cx="5450712" cy="11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5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B984D-4739-C07D-5945-7C06A414C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77060-F52E-F122-CB5E-4F4C9CDE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C7670C4-5D5B-09F6-464B-C454D79F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2" y="1165207"/>
            <a:ext cx="5048310" cy="1798878"/>
          </a:xfrm>
        </p:spPr>
        <p:txBody>
          <a:bodyPr/>
          <a:lstStyle/>
          <a:p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Acceso Universidad de Al</a:t>
            </a:r>
            <a:r>
              <a:rPr lang="es-ES" sz="1200" b="1" dirty="0" err="1">
                <a:solidFill>
                  <a:srgbClr val="445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mería</a:t>
            </a:r>
            <a:r>
              <a:rPr lang="es-ES" sz="1200" b="1" dirty="0">
                <a:solidFill>
                  <a:srgbClr val="445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s-ES" sz="1200" b="1">
                <a:solidFill>
                  <a:srgbClr val="445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universidad coordinadora </a:t>
            </a:r>
            <a:r>
              <a:rPr lang="es-ES" sz="1200" b="1" dirty="0">
                <a:solidFill>
                  <a:srgbClr val="4454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las pruebas 2025)</a:t>
            </a:r>
          </a:p>
          <a:p>
            <a:pPr lvl="1"/>
            <a:r>
              <a:rPr lang="es-ES" dirty="0">
                <a:solidFill>
                  <a:srgbClr val="0563C1"/>
                </a:solidFill>
              </a:rPr>
              <a:t>https://www.ual.es/application/files/9317/2905/9274/Directrices_OrientacionesyModelo_de_examen_Ingles.pdf</a:t>
            </a:r>
          </a:p>
          <a:p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Distrito Único Andaluz (Orientaciones y exámenes anteriores)</a:t>
            </a:r>
            <a:endParaRPr lang="en-US" sz="900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https://www.juntadeandalucia.es/economiaconocimientoempresasyuniversidad/sguit/?q=grados&amp;d=g_b_examenes_anteriores.php</a:t>
            </a:r>
            <a:endParaRPr lang="en-US" dirty="0">
              <a:solidFill>
                <a:srgbClr val="0563C1"/>
              </a:solidFill>
            </a:endParaRPr>
          </a:p>
          <a:p>
            <a:pPr marL="109705" marR="0" lvl="0" indent="-109705" algn="l" defTabSz="438821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Acceso (UCA)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https://webacceso.uca.es/ponencias/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05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D0540-C119-93A7-017D-F06E1744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Estructura</a:t>
            </a:r>
            <a:r>
              <a:rPr lang="en-US" sz="2400" b="1" dirty="0"/>
              <a:t> de la </a:t>
            </a:r>
            <a:r>
              <a:rPr lang="en-US" sz="2400" b="1" dirty="0" err="1"/>
              <a:t>prueba</a:t>
            </a:r>
            <a:endParaRPr lang="en-US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9CAEE-F416-69C6-50D5-D4389EB6C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" marR="27305"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examen se compone de 3 bloques: A (</a:t>
            </a:r>
            <a:r>
              <a:rPr lang="es-E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r>
              <a:rPr lang="es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 (Use </a:t>
            </a:r>
            <a:r>
              <a:rPr lang="es-E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English) y C (</a:t>
            </a:r>
            <a:r>
              <a:rPr lang="es-E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El bloque A consta de una única opción. En los bloques B y C, el alumnado deberá responder a una, y solo una, de las opciones presentadas en cada bloque.</a:t>
            </a:r>
          </a:p>
        </p:txBody>
      </p:sp>
    </p:spTree>
    <p:extLst>
      <p:ext uri="{BB962C8B-B14F-4D97-AF65-F5344CB8AC3E}">
        <p14:creationId xmlns:p14="http://schemas.microsoft.com/office/powerpoint/2010/main" val="9642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CD3C9-1BDD-F23D-224C-AE920DE1C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5C173-20D0-06CC-D363-17446E9C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A (Comprensión)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4AA20-2DCC-CD64-71A4-D3220AC4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bloque se presentará un texto con ocho preguntas (A1 a A8).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distribución de las preguntas será la siguiente: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preguntas de elección múltiple (0,5 puntos cada una) 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preguntas de tipo verdadero/falso (0,5 puntos cada una)</a:t>
            </a: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preguntas sobre el vocabulario empleado (0,5 puntos cada una)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texto tendrá una </a:t>
            </a:r>
            <a:r>
              <a:rPr lang="es-ES" sz="21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extensión de entre 350 y 400</a:t>
            </a:r>
            <a:r>
              <a:rPr lang="es-E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palabras y estará escrito en un lenguaje no específico. Procederá de fuentes auténticas con un grado mayor o menor de adaptación (podrá contener notas aclaratorias cuando la naturaleza del vocabulario o el tema lo aconsejen). El texto podrá ser de tipo informativo, argumentativo, descriptivo o narrativo.</a:t>
            </a:r>
          </a:p>
        </p:txBody>
      </p:sp>
    </p:spTree>
    <p:extLst>
      <p:ext uri="{BB962C8B-B14F-4D97-AF65-F5344CB8AC3E}">
        <p14:creationId xmlns:p14="http://schemas.microsoft.com/office/powerpoint/2010/main" val="272898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6BAC11-E873-19C6-80CF-92F06CBC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C5FFF-24EB-5A61-0CD4-0F680D26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A (Comprensión)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F42D-5554-5026-549A-7C5CA4C9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80690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COMPREHENSION (4 points; 0.5 points each)</a:t>
            </a:r>
          </a:p>
          <a:p>
            <a:pPr marL="1037889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AND WRITE THE CORRECT OPTION (A, B, C or D).</a:t>
            </a:r>
          </a:p>
          <a:p>
            <a:pPr marL="1037889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THESE STATEMENTS TRUE OR FALSE? JUSTIFY YOUR ANSWERS </a:t>
            </a:r>
            <a:r>
              <a:rPr lang="en-US" sz="1000" b="0" kern="12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PRECISE WORDS OR PHRASES FROM THE TEXT.</a:t>
            </a:r>
          </a:p>
          <a:p>
            <a:pPr marL="1037889" lvl="1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IN THE TEXT:</a:t>
            </a:r>
          </a:p>
          <a:p>
            <a:pPr marL="1495090" lvl="2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SYNONYM / OPPOSITE FOR “</a:t>
            </a:r>
            <a:r>
              <a:rPr lang="en-US" sz="1000" b="0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ejemplo</a:t>
            </a: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(</a:t>
            </a:r>
            <a:r>
              <a:rPr lang="en-US" sz="1000" b="0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clase</a:t>
            </a: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palabra).</a:t>
            </a:r>
          </a:p>
          <a:p>
            <a:pPr marL="1495090" lvl="2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WORD / EXPRESSION MEANING “</a:t>
            </a:r>
            <a:r>
              <a:rPr lang="en-US" sz="1000" b="0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ejemplo</a:t>
            </a: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lang="en-US" sz="1000" b="0" kern="120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definición</a:t>
            </a:r>
            <a:r>
              <a:rPr lang="en-US" sz="10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6423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B689A-39B8-39EE-8A0A-24342CD22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3E7D-9ED6-7A2B-F0AF-2736C2E3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A (Comprensión)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89E6D9-A1F9-103E-4F1C-6FB20E4F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0690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US" sz="1000" b="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4A941B-A799-9EA0-105F-54210C842F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107" y="1306204"/>
            <a:ext cx="5294897" cy="1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CC4128-87CB-7E0D-54B5-AACCFFBAE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BAF30-7572-71B7-8D4B-4C3C0B02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A (Comprensión)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0B1EE-76CD-5C7B-93FB-8F3042BB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0690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US" sz="1000" b="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2A692E-06C4-D5FC-9C90-A87BD94603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607" y="1221486"/>
            <a:ext cx="5381897" cy="13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DB964-C1E4-8456-2BA3-EA1A1AEF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712C4-0E66-D269-08C4-75841819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A (Comprensión)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E972CE-5A5F-3503-098C-C12AE1BD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0690" indent="-342900" algn="just">
              <a:lnSpc>
                <a:spcPct val="115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endParaRPr lang="en-US" sz="1000" b="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ED4592-C5B6-E3C5-33F1-9E86A27177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219" y="1278171"/>
            <a:ext cx="5376673" cy="12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33526-FD5F-9220-C5E0-6A32DC5DF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23A5C-7C41-A836-B505-55D7AEB2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B (Uso de la lengua)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6EDB5-E91D-5B54-8AF4-F29B2479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27" y="1017122"/>
            <a:ext cx="5048310" cy="2088038"/>
          </a:xfrm>
        </p:spPr>
        <p:txBody>
          <a:bodyPr>
            <a:normAutofit fontScale="47500" lnSpcReduction="20000"/>
          </a:bodyPr>
          <a:lstStyle/>
          <a:p>
            <a:pPr marL="580690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92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este bloque se plantearán dos opciones de seis preguntas cada una. Estas preguntas estarán orientadas a evaluar el uso y la comprensión de aspectos léxicos y estructuras lingüístico-discursivas. Se deberá responder EXCLUSIVAMENTE a las preguntas de la opción elegida.</a:t>
            </a:r>
          </a:p>
          <a:p>
            <a:pPr marL="1037889" lvl="1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92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Opción 1: preguntas B1 a B6</a:t>
            </a:r>
          </a:p>
          <a:p>
            <a:pPr marL="1037889" lvl="1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92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Opción 2: preguntas B7 a B12</a:t>
            </a:r>
          </a:p>
          <a:p>
            <a:pPr marL="580690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s-ES" sz="2292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valoración de cada pregunta será de 0,5 puntos graduable.</a:t>
            </a:r>
          </a:p>
        </p:txBody>
      </p:sp>
    </p:spTree>
    <p:extLst>
      <p:ext uri="{BB962C8B-B14F-4D97-AF65-F5344CB8AC3E}">
        <p14:creationId xmlns:p14="http://schemas.microsoft.com/office/powerpoint/2010/main" val="312551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68BCD-BFB6-AC2E-D20B-4E7018FF6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7B11A-AD1C-51F3-623F-F1C3292C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 B (Uso de la lengua)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05DF4C-8724-8EA1-9AF4-5BB8618D6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2" y="1003227"/>
            <a:ext cx="5048310" cy="1960858"/>
          </a:xfrm>
        </p:spPr>
        <p:txBody>
          <a:bodyPr>
            <a:normAutofit fontScale="92500" lnSpcReduction="20000"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300" b="0" kern="12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REWRITE</a:t>
            </a:r>
            <a:r>
              <a:rPr lang="en-US" sz="13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FOLLOWING SENTENCES WITHOUT CHANGING THE ORIGINAL MEANING. THE NEW SENTENCE MUST CLEARLY PRESENT </a:t>
            </a:r>
            <a:r>
              <a:rPr lang="en-US" sz="1300" b="0" kern="12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DIFFERENT LINGUISTIC STRUCTURE</a:t>
            </a:r>
            <a:r>
              <a:rPr lang="en-US" sz="13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300" b="0" kern="12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 AS INDICATED </a:t>
            </a:r>
            <a:r>
              <a:rPr lang="en-US" sz="13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USE </a:t>
            </a:r>
            <a:r>
              <a:rPr lang="en-US" sz="1300" b="0" kern="12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WORD IN BRACKETS</a:t>
            </a:r>
            <a:r>
              <a:rPr lang="en-US" sz="13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3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WORDS PROVIDED MUST NOT BE CHANGED IN ANY WAY.</a:t>
            </a:r>
          </a:p>
          <a:p>
            <a:pPr marL="914400" lvl="2" indent="0" algn="just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None/>
            </a:pPr>
            <a:endParaRPr lang="en-US" sz="1400" b="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6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6019</TotalTime>
  <Words>657</Words>
  <Application>Microsoft Office PowerPoint</Application>
  <PresentationFormat>Personalizado</PresentationFormat>
  <Paragraphs>53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Tema de Office</vt:lpstr>
      <vt:lpstr>Ponencia Lengua Extranjera: Inglés (curso 2024-25)</vt:lpstr>
      <vt:lpstr>Estructura de la prueba</vt:lpstr>
      <vt:lpstr>Bloque A (Comprensión)</vt:lpstr>
      <vt:lpstr>Bloque A (Comprensión)</vt:lpstr>
      <vt:lpstr>Bloque A (Comprensión)</vt:lpstr>
      <vt:lpstr>Bloque A (Comprensión)</vt:lpstr>
      <vt:lpstr>Bloque A (Comprensión)</vt:lpstr>
      <vt:lpstr>Bloque B (Uso de la lengua)</vt:lpstr>
      <vt:lpstr>Bloque B (Uso de la lengua)</vt:lpstr>
      <vt:lpstr>Bloque B (Uso de la lengua)</vt:lpstr>
      <vt:lpstr>Bloque C (Redacción)</vt:lpstr>
      <vt:lpstr>Bloque C (Redacción)</vt:lpstr>
      <vt:lpstr>Bloque C (Redacción)</vt:lpstr>
      <vt:lpstr>Información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Nacho</cp:lastModifiedBy>
  <cp:revision>94</cp:revision>
  <dcterms:created xsi:type="dcterms:W3CDTF">2024-05-15T09:07:54Z</dcterms:created>
  <dcterms:modified xsi:type="dcterms:W3CDTF">2024-11-05T09:50:55Z</dcterms:modified>
</cp:coreProperties>
</file>