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7"/>
  </p:notesMasterIdLst>
  <p:sldIdLst>
    <p:sldId id="256" r:id="rId2"/>
    <p:sldId id="257" r:id="rId3"/>
    <p:sldId id="285" r:id="rId4"/>
    <p:sldId id="296" r:id="rId5"/>
    <p:sldId id="297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</p:sldIdLst>
  <p:sldSz cx="9144000" cy="5143500" type="screen16x9"/>
  <p:notesSz cx="6858000" cy="9144000"/>
  <p:embeddedFontLst>
    <p:embeddedFont>
      <p:font typeface="Garamond" panose="02020404030301010803" pitchFamily="18" charset="0"/>
      <p:regular r:id="rId18"/>
      <p:bold r:id="rId19"/>
      <p:italic r:id="rId20"/>
    </p:embeddedFont>
    <p:embeddedFont>
      <p:font typeface="Caveat" panose="020B0604020202020204" charset="0"/>
      <p:regular r:id="rId21"/>
      <p:bold r:id="rId22"/>
    </p:embeddedFont>
    <p:embeddedFont>
      <p:font typeface="Arial Rounded MT Bold" panose="020F0704030504030204" pitchFamily="34" charset="0"/>
      <p:regular r:id="rId23"/>
    </p:embeddedFont>
    <p:embeddedFont>
      <p:font typeface="Amatic SC" panose="020B0604020202020204" charset="-79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B8E093-B311-4BE2-B9C8-629B485E8030}">
  <a:tblStyle styleId="{76B8E093-B311-4BE2-B9C8-629B485E80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01" autoAdjust="0"/>
  </p:normalViewPr>
  <p:slideViewPr>
    <p:cSldViewPr snapToGrid="0">
      <p:cViewPr varScale="1">
        <p:scale>
          <a:sx n="135" d="100"/>
          <a:sy n="135" d="100"/>
        </p:scale>
        <p:origin x="92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10227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8912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0264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9987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831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3437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7681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11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5127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1015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625360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8743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563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076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825" y="972913"/>
            <a:ext cx="5051951" cy="31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65775" y="1645750"/>
            <a:ext cx="4227000" cy="14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412975" y="1287950"/>
            <a:ext cx="3530700" cy="32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156126" y="1287950"/>
            <a:ext cx="3530700" cy="323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11775" y="129768"/>
            <a:ext cx="727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11775" y="1287956"/>
            <a:ext cx="7273800" cy="3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marL="914400" lvl="1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marL="1371600" lvl="2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marL="1828800" lvl="3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marL="2286000" lvl="4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marL="2743200" lvl="5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marL="3200400" lvl="6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marL="3657600" lvl="7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marL="4114800" lvl="8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"/>
              <a:buChar char="•"/>
              <a:defRPr sz="22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algn="r">
              <a:buNone/>
              <a:defRPr>
                <a:solidFill>
                  <a:srgbClr val="6CC2DC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ntadeandalucia.es/economiaconocimientoempresasyuniversidad/sguit/?q=grados&amp;d=g_b_examenes_anteriores.php" TargetMode="External"/><Relationship Id="rId2" Type="http://schemas.openxmlformats.org/officeDocument/2006/relationships/hyperlink" Target="https://webacceso.uca.es/bachillerato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rodrey061@g.educaand.es" TargetMode="External"/><Relationship Id="rId2" Type="http://schemas.openxmlformats.org/officeDocument/2006/relationships/hyperlink" Target="mailto:julian.sancha@uca.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rienta@uca.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ctrTitle"/>
          </p:nvPr>
        </p:nvSpPr>
        <p:spPr>
          <a:xfrm>
            <a:off x="2776408" y="1818167"/>
            <a:ext cx="4227000" cy="170120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Garamond" panose="02020404030301010803" pitchFamily="18" charset="0"/>
              </a:rPr>
              <a:t>Lengua Castellana y Literatura II</a:t>
            </a:r>
            <a:r>
              <a:rPr lang="en" sz="3600">
                <a:latin typeface="Garamond" panose="02020404030301010803" pitchFamily="18" charset="0"/>
              </a:rPr>
              <a:t/>
            </a:r>
            <a:br>
              <a:rPr lang="en" sz="3600">
                <a:latin typeface="Garamond" panose="02020404030301010803" pitchFamily="18" charset="0"/>
              </a:rPr>
            </a:br>
            <a:r>
              <a:rPr lang="en" sz="3600" smtClean="0">
                <a:latin typeface="Garamond" panose="02020404030301010803" pitchFamily="18" charset="0"/>
              </a:rPr>
              <a:t>PAU 2025</a:t>
            </a:r>
            <a:endParaRPr sz="36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565292" y="-47620"/>
            <a:ext cx="7273800" cy="58530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</a:rPr>
              <a:t>Pregunta 4b</a:t>
            </a:r>
            <a:endParaRPr sz="2000" dirty="0">
              <a:solidFill>
                <a:schemeClr val="tx2">
                  <a:lumMod val="1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106136" y="647650"/>
            <a:ext cx="8686800" cy="41611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Ejercicios de reconocimiento y uso de la lengua bajo diversas condiciones y con distintas intenciones (hasta 1 punto). El alumno / alumna elige </a:t>
            </a:r>
            <a:r>
              <a:rPr lang="es-ES" sz="2000" b="1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las </a:t>
            </a:r>
            <a:r>
              <a:rPr lang="es-ES" sz="2000" b="1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opciones propuestas.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Obtendrá la máxima calificación (hasta 1 punto), según la cuestión planteada, el alumno / la alumna que:</a:t>
            </a:r>
          </a:p>
          <a:p>
            <a:pPr marL="800100" lvl="1" indent="-342900" algn="just">
              <a:lnSpc>
                <a:spcPct val="106000"/>
              </a:lnSpc>
              <a:buFont typeface="Arial Rounded MT Bold" panose="020F0704030504030204" pitchFamily="34" charset="0"/>
              <a:buChar char="-"/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Analice correctamente la </a:t>
            </a:r>
            <a:r>
              <a:rPr lang="es-ES" sz="2000" b="1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formación de dos palabras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del texto, indicando para cada una sus </a:t>
            </a:r>
            <a:r>
              <a:rPr lang="es-ES" sz="2000" b="1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formantes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y el </a:t>
            </a:r>
            <a:r>
              <a:rPr lang="es-ES" sz="2000" b="1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procedimiento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empleado. </a:t>
            </a:r>
          </a:p>
          <a:p>
            <a:pPr marL="800100" lvl="1" indent="-342900" algn="just">
              <a:lnSpc>
                <a:spcPct val="107000"/>
              </a:lnSpc>
              <a:buFont typeface="Arial Rounded MT Bold" panose="020F0704030504030204" pitchFamily="34" charset="0"/>
              <a:buChar char="-"/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Explique de forma clara y precisa el </a:t>
            </a:r>
            <a:r>
              <a:rPr lang="es-ES" sz="2000" b="1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sentido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que tienen en el texto las dos palabras o expresiones seleccionadas.</a:t>
            </a:r>
          </a:p>
          <a:p>
            <a:pPr marL="800100" lvl="1" indent="-342900" algn="just">
              <a:lnSpc>
                <a:spcPct val="107000"/>
              </a:lnSpc>
              <a:buFont typeface="Arial Rounded MT Bold" panose="020F0704030504030204" pitchFamily="34" charset="0"/>
              <a:buChar char="-"/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Identifique correctamente la </a:t>
            </a:r>
            <a:r>
              <a:rPr lang="es-ES" sz="2000" b="1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clase y función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de dos palabras del texto.</a:t>
            </a:r>
          </a:p>
          <a:p>
            <a:pPr marL="800100" lvl="1" indent="-342900" algn="just">
              <a:lnSpc>
                <a:spcPct val="107000"/>
              </a:lnSpc>
              <a:buFont typeface="Arial Rounded MT Bold" panose="020F0704030504030204" pitchFamily="34" charset="0"/>
              <a:buChar char="-"/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Realice correctamente dos </a:t>
            </a:r>
            <a:r>
              <a:rPr lang="es-ES" sz="2000" b="1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transformaciones gramaticales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en el texto.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Arial Rounded MT Bold" panose="020F0704030504030204" pitchFamily="34" charset="0"/>
              <a:buChar char="-"/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Señale justificadamente dos </a:t>
            </a:r>
            <a:r>
              <a:rPr lang="es-ES" sz="2000" b="1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marcas de objetividad o subjetividad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en el texto.</a:t>
            </a:r>
            <a:endParaRPr lang="es-ES" sz="2000" dirty="0">
              <a:solidFill>
                <a:schemeClr val="tx2">
                  <a:lumMod val="1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ES" sz="1600" dirty="0">
              <a:solidFill>
                <a:schemeClr val="tx2">
                  <a:lumMod val="1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latin typeface="Garamond" panose="02020404030301010803" pitchFamily="18" charset="0"/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25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130584" y="355000"/>
            <a:ext cx="7273800" cy="58530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</a:rPr>
              <a:t>Pregunta 5a</a:t>
            </a:r>
            <a:endParaRPr sz="2000" dirty="0">
              <a:solidFill>
                <a:schemeClr val="tx2">
                  <a:lumMod val="1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742950" y="1308046"/>
            <a:ext cx="7661434" cy="28149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 smtClean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ES" sz="2000" dirty="0" smtClean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uestiones relativas </a:t>
            </a:r>
            <a:r>
              <a:rPr lang="es-ES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texto y a la imagen </a:t>
            </a:r>
            <a:r>
              <a:rPr lang="es-ES" sz="2000" dirty="0" smtClean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(hasta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 puntos). </a:t>
            </a:r>
            <a:r>
              <a:rPr lang="es-ES" sz="2000" dirty="0" smtClean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2000" dirty="0" smtClean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2000" dirty="0" smtClean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alumno / alumna elige </a:t>
            </a:r>
            <a:r>
              <a:rPr lang="es-ES" sz="2000" b="1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las </a:t>
            </a:r>
            <a:r>
              <a:rPr lang="es-ES" sz="2000" b="1" dirty="0" smtClean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</a:t>
            </a:r>
            <a:r>
              <a:rPr lang="es-ES" sz="2000" dirty="0" smtClean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opciones propuestas.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chemeClr val="tx2">
                  <a:lumMod val="1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obtener la máxima calificación (hasta 1,5 puntos), el alumno / la alumna deberá responder </a:t>
            </a:r>
            <a:r>
              <a:rPr lang="es-ES" sz="2000" dirty="0" smtClean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–de forma breve, con coherencia y corrección- a </a:t>
            </a:r>
            <a:r>
              <a:rPr lang="es-ES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tres cuestiones </a:t>
            </a:r>
            <a:r>
              <a:rPr lang="es-ES" sz="2000" dirty="0" smtClean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(0,5 puntos cada una) sobre </a:t>
            </a:r>
            <a:r>
              <a:rPr lang="es-ES" sz="20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uno de los temas de Historia de la literatura</a:t>
            </a:r>
            <a:r>
              <a:rPr lang="es-ES" sz="2000" dirty="0" smtClean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entre los relacionados en el Anexo II del Bloque C: “</a:t>
            </a:r>
            <a:r>
              <a:rPr lang="es-ES" sz="2000" dirty="0" err="1" smtClean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Eduación</a:t>
            </a:r>
            <a:r>
              <a:rPr lang="es-ES" sz="2000" dirty="0" smtClean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Literaria”</a:t>
            </a:r>
            <a:endParaRPr lang="es-ES" sz="2000" dirty="0">
              <a:solidFill>
                <a:schemeClr val="tx2">
                  <a:lumMod val="1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ES" sz="1600" dirty="0">
              <a:solidFill>
                <a:schemeClr val="tx2">
                  <a:lumMod val="1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ES" sz="1600" dirty="0">
              <a:solidFill>
                <a:schemeClr val="tx2">
                  <a:lumMod val="1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latin typeface="Garamond" panose="02020404030301010803" pitchFamily="18" charset="0"/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852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190916" y="70640"/>
            <a:ext cx="8762168" cy="50728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000" b="1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Temas</a:t>
            </a:r>
          </a:p>
          <a:p>
            <a:r>
              <a:rPr lang="es-ES" sz="19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La novela desde principios del siglo XX hasta 1939: tendencias, autores/as y obras representativos. </a:t>
            </a:r>
          </a:p>
          <a:p>
            <a:r>
              <a:rPr lang="es-ES" sz="19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La novela desde 1939 hasta los años 70: tendencias, autores/as y obras representativos. </a:t>
            </a:r>
          </a:p>
          <a:p>
            <a:r>
              <a:rPr lang="es-ES" sz="19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La novela desde 1975 hasta nuestros días: tendencias, autores/as y obras representativos. </a:t>
            </a:r>
          </a:p>
          <a:p>
            <a:r>
              <a:rPr lang="es-ES" sz="19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La poesía desde el Modernismo a las vanguardias, autores/as y obras representativos. </a:t>
            </a:r>
          </a:p>
          <a:p>
            <a:r>
              <a:rPr lang="es-ES" sz="19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La poesía del grupo poético del 27: etapas, autores/as y obras representativos. </a:t>
            </a:r>
          </a:p>
          <a:p>
            <a:r>
              <a:rPr lang="es-ES" sz="19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La poesía desde 1939 a los años 70: tendencias, autores/as y obras representativos. </a:t>
            </a:r>
          </a:p>
          <a:p>
            <a:r>
              <a:rPr lang="es-ES" sz="19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La poesía desde los años 70 a nuestros días: tendencias, autores/as y obras representativos. </a:t>
            </a:r>
          </a:p>
          <a:p>
            <a:r>
              <a:rPr lang="es-ES" sz="19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El teatro desde principios del siglo XX hasta 1939: tendencias, autores/as y obras representativos. </a:t>
            </a:r>
          </a:p>
          <a:p>
            <a:r>
              <a:rPr lang="es-ES" sz="19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El teatro desde 1939 hasta nuestros días: tendencias, autores/as y obras representativos. </a:t>
            </a:r>
            <a:endParaRPr lang="es-ES" sz="19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ES" sz="1600" dirty="0">
              <a:solidFill>
                <a:schemeClr val="tx2">
                  <a:lumMod val="1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ES" sz="1600" dirty="0">
              <a:solidFill>
                <a:schemeClr val="tx2">
                  <a:lumMod val="1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latin typeface="Garamond" panose="02020404030301010803" pitchFamily="18" charset="0"/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318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724063" y="-38600"/>
            <a:ext cx="7273800" cy="58530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</a:rPr>
              <a:t>Pregunta 5b</a:t>
            </a:r>
            <a:endParaRPr sz="2000" dirty="0">
              <a:solidFill>
                <a:schemeClr val="tx2">
                  <a:lumMod val="1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426078" y="720596"/>
            <a:ext cx="8252656" cy="431580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 smtClean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Cuestiones guiadas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sobre aspectos temáticos, formales y contextuales de las lecturas recomendadas </a:t>
            </a:r>
            <a:r>
              <a:rPr lang="es-ES" sz="2000" dirty="0" smtClean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(hasta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punto). El alumno / alumna elige </a:t>
            </a:r>
            <a:r>
              <a:rPr lang="es-ES" sz="2000" b="1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las </a:t>
            </a:r>
            <a:r>
              <a:rPr lang="es-ES" sz="2000" b="1" dirty="0" smtClean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</a:t>
            </a:r>
            <a:r>
              <a:rPr lang="es-ES" sz="2000" dirty="0" smtClean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opciones propuestas.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chemeClr val="tx2">
                  <a:lumMod val="1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obtener la máxima calificación (hasta 1 punto), el alumno / la alumna deberá comentar, con cuestiones guiadas, </a:t>
            </a:r>
            <a:r>
              <a:rPr lang="es-ES" sz="2000" b="1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aspectos temáticos, formales y contextuales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relevantes de las lecturas </a:t>
            </a:r>
            <a:r>
              <a:rPr lang="es-ES" sz="2000" dirty="0" smtClean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recomendadas del Anexo III:</a:t>
            </a:r>
            <a:endParaRPr lang="es-ES" sz="2000" dirty="0">
              <a:solidFill>
                <a:schemeClr val="tx2">
                  <a:lumMod val="1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Lecturas recomendadas		</a:t>
            </a:r>
          </a:p>
          <a:p>
            <a:pPr marL="800100" lvl="1" indent="-342900" algn="just">
              <a:lnSpc>
                <a:spcPct val="107000"/>
              </a:lnSpc>
              <a:buFont typeface="Arial Rounded MT Bold" panose="020F0704030504030204" pitchFamily="34" charset="0"/>
              <a:buChar char="-"/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Pío Baroja, </a:t>
            </a:r>
            <a:r>
              <a:rPr lang="es-ES" sz="2000" i="1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El árbol de la ciencia</a:t>
            </a:r>
          </a:p>
          <a:p>
            <a:pPr marL="800100" lvl="1" indent="-342900" algn="just">
              <a:lnSpc>
                <a:spcPct val="107000"/>
              </a:lnSpc>
              <a:buFont typeface="Arial Rounded MT Bold" panose="020F0704030504030204" pitchFamily="34" charset="0"/>
              <a:buChar char="-"/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Luis Cernuda, </a:t>
            </a:r>
            <a:r>
              <a:rPr lang="es-ES" sz="2000" i="1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La realidad y el deseo</a:t>
            </a:r>
          </a:p>
          <a:p>
            <a:pPr marL="800100" lvl="1" indent="-342900" algn="just">
              <a:lnSpc>
                <a:spcPct val="107000"/>
              </a:lnSpc>
              <a:buFont typeface="Arial Rounded MT Bold" panose="020F0704030504030204" pitchFamily="34" charset="0"/>
              <a:buChar char="-"/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Federico García Lorca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, </a:t>
            </a:r>
            <a:r>
              <a:rPr lang="es-ES" sz="2000" i="1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L</a:t>
            </a:r>
            <a:r>
              <a:rPr lang="es-ES" sz="2000" i="1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 casa de Bernarda Alba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Arial Rounded MT Bold" panose="020F0704030504030204" pitchFamily="34" charset="0"/>
              <a:buChar char="-"/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Carmen Martín Gaite, </a:t>
            </a:r>
            <a:r>
              <a:rPr lang="es-ES" sz="2000" i="1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El cuarto de atrás</a:t>
            </a:r>
            <a:endParaRPr lang="es-ES" sz="2000" i="1" dirty="0">
              <a:solidFill>
                <a:schemeClr val="tx2">
                  <a:lumMod val="1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ES" sz="1600" dirty="0">
              <a:solidFill>
                <a:schemeClr val="tx2">
                  <a:lumMod val="1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ES" sz="1600" dirty="0">
              <a:solidFill>
                <a:schemeClr val="tx2">
                  <a:lumMod val="1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latin typeface="Garamond" panose="02020404030301010803" pitchFamily="18" charset="0"/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99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FC61B9-6EB2-018E-28CF-9BD6A95ECF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14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C017ED5-BC67-9D69-4E65-C0DD73158D86}"/>
              </a:ext>
            </a:extLst>
          </p:cNvPr>
          <p:cNvSpPr txBox="1"/>
          <p:nvPr/>
        </p:nvSpPr>
        <p:spPr>
          <a:xfrm>
            <a:off x="587828" y="647651"/>
            <a:ext cx="8205107" cy="4325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veat"/>
              </a:rPr>
              <a:t>Fechas: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veat"/>
              </a:rPr>
              <a:t>3, 4 y 5 de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veat"/>
              </a:rPr>
              <a:t>junio.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veat"/>
              </a:rPr>
              <a:t>1, 2 y 3 de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veat"/>
              </a:rPr>
              <a:t>julio.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veat"/>
              </a:rPr>
              <a:t>− En la página web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veat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https://webacceso.uca.es/bachillerato/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veat"/>
              </a:rPr>
              <a:t> se publican las diferentes convocatorias que realizan las ponencias de cada materia, así como toda aquella información relevante referida a estas. </a:t>
            </a:r>
          </a:p>
          <a:p>
            <a:pPr algn="just"/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sym typeface="Caveat"/>
              </a:rPr>
              <a:t>− El documento de Directrices y Orientaciones de la Ponencia y los exámenes de años anteriores se encuentran disponibles en la página web de Distrito Único Andaluz:</a:t>
            </a:r>
          </a:p>
          <a:p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https://www.juntadeandalucia.es/economiaconocimientoempresasyuniversidad/sguit/?q=grados&amp;d=g_b_examenes_anteriores.php</a:t>
            </a:r>
            <a:endParaRPr lang="es-ES" sz="2000" dirty="0">
              <a:solidFill>
                <a:schemeClr val="tx2">
                  <a:lumMod val="1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2000" dirty="0">
              <a:solidFill>
                <a:schemeClr val="tx2">
                  <a:lumMod val="1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61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C0590F3-F3AF-8984-E095-E85DD33E45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15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BDF649F-02F3-209D-111D-A74DEAFCCB25}"/>
              </a:ext>
            </a:extLst>
          </p:cNvPr>
          <p:cNvSpPr txBox="1"/>
          <p:nvPr/>
        </p:nvSpPr>
        <p:spPr>
          <a:xfrm>
            <a:off x="489857" y="963386"/>
            <a:ext cx="8205107" cy="3328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Ponentes de la materia: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Nombre</a:t>
            </a:r>
            <a:r>
              <a:rPr lang="es-ES" sz="200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2000" smtClean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Julián Sancha Vázquez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Nombre: Tomás Rodríguez Reyes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Correo</a:t>
            </a:r>
            <a:r>
              <a:rPr lang="es-ES" sz="200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2000" smtClean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julian.sancha@uca.es</a:t>
            </a:r>
            <a:r>
              <a:rPr lang="es-ES" sz="2000" smtClean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Correo: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trodrey061@g.educaand.es</a:t>
            </a:r>
            <a:endParaRPr lang="es-ES" sz="2000" dirty="0">
              <a:solidFill>
                <a:schemeClr val="tx2">
                  <a:lumMod val="1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solidFill>
                <a:schemeClr val="tx2">
                  <a:lumMod val="1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Para solicitud de documentación acreditativa de asistencia a la reunión, enviar correo indicando nombre, apellidos, DNI y centro de trabajo.</a:t>
            </a:r>
          </a:p>
          <a:p>
            <a:endParaRPr lang="es-ES" sz="2000" dirty="0">
              <a:solidFill>
                <a:schemeClr val="tx2">
                  <a:lumMod val="1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Consultas generales: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orienta@uca.es</a:t>
            </a:r>
            <a:endParaRPr lang="es-ES" sz="2000" dirty="0">
              <a:solidFill>
                <a:schemeClr val="tx2">
                  <a:lumMod val="1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8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77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412975" y="158200"/>
            <a:ext cx="7273800" cy="58530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</a:rPr>
              <a:t>Cuestiones generales</a:t>
            </a:r>
            <a:endParaRPr sz="2000" dirty="0">
              <a:solidFill>
                <a:schemeClr val="tx2">
                  <a:lumMod val="1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440871" y="839352"/>
            <a:ext cx="8150236" cy="35707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ES" sz="1800" dirty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Debe prestarse atención a la </a:t>
            </a:r>
            <a:r>
              <a:rPr lang="es-ES" sz="2000" b="1" dirty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duración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 prueba (90 minutos</a:t>
            </a:r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Antes de contestar, es imprescindible leer atentamente las distintas </a:t>
            </a:r>
            <a:r>
              <a:rPr lang="es-ES" sz="2000" b="1" dirty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opciones de la </a:t>
            </a:r>
            <a:r>
              <a:rPr lang="es-ES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prueba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s-ES" sz="2000" dirty="0">
              <a:solidFill>
                <a:schemeClr val="bg2">
                  <a:lumMod val="5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 indent="0" algn="just">
              <a:buNone/>
            </a:pPr>
            <a:endParaRPr lang="es-ES" sz="2400" dirty="0">
              <a:solidFill>
                <a:schemeClr val="bg2">
                  <a:lumMod val="5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es-ES" sz="2000" dirty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BLOQUE A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(Texto. </a:t>
            </a:r>
            <a:r>
              <a:rPr lang="es-ES" sz="1800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Comunicación: </a:t>
            </a:r>
            <a:r>
              <a:rPr lang="es-ES" sz="1800" b="1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elimina la opcionalidad</a:t>
            </a:r>
            <a:r>
              <a:rPr lang="es-ES" sz="1800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s-ES" sz="1800" dirty="0">
              <a:solidFill>
                <a:srgbClr val="000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es-ES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Puntuación máxima: 5 puntos</a:t>
            </a:r>
          </a:p>
          <a:p>
            <a:pPr marL="449580" algn="just"/>
            <a:r>
              <a:rPr lang="es-ES" sz="18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este bloque </a:t>
            </a:r>
            <a:r>
              <a:rPr lang="es-ES" sz="1800" b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ES" sz="1800" b="1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planteará un único texto</a:t>
            </a:r>
            <a:r>
              <a:rPr lang="es-ES" sz="1800" b="1" dirty="0" smtClean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se deberá responder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las cuestiones correspondientes.</a:t>
            </a:r>
          </a:p>
          <a:p>
            <a:pPr marL="81280" indent="0" algn="just">
              <a:buNone/>
            </a:pPr>
            <a:endParaRPr lang="es-ES" sz="1800" dirty="0">
              <a:solidFill>
                <a:schemeClr val="bg2">
                  <a:lumMod val="5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es-ES" sz="1800" dirty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BLOQUE B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(Cuestiones. </a:t>
            </a:r>
            <a:r>
              <a:rPr lang="es-ES" sz="1800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Reflexión y uso de la lengua + educación literaria</a:t>
            </a:r>
            <a:r>
              <a:rPr lang="es-ES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sz="1800" dirty="0">
              <a:solidFill>
                <a:schemeClr val="bg2">
                  <a:lumMod val="5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es-ES" sz="1800" dirty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Puntuación máxima: </a:t>
            </a:r>
            <a:r>
              <a:rPr lang="es-ES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puntos</a:t>
            </a:r>
          </a:p>
          <a:p>
            <a:pPr marL="449580" algn="just"/>
            <a:r>
              <a:rPr lang="es-ES" sz="1800" dirty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este bloque </a:t>
            </a:r>
            <a:r>
              <a:rPr lang="es-ES" sz="1800" b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ES" sz="1800" b="1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plantearán </a:t>
            </a:r>
            <a:r>
              <a:rPr lang="es-ES" sz="1800" b="1" dirty="0" smtClean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</a:t>
            </a:r>
            <a:r>
              <a:rPr lang="es-ES" sz="1800" b="1" dirty="0" smtClean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b="1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cuestiones con distintas opciones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En cada cuestión, debe escoger y contestar SOLAMENTE UNA de las opciones propuestas</a:t>
            </a:r>
            <a:r>
              <a:rPr lang="es-ES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81280" indent="0" algn="just">
              <a:buNone/>
            </a:pPr>
            <a:endParaRPr lang="es-ES" sz="1800" dirty="0">
              <a:solidFill>
                <a:schemeClr val="bg2">
                  <a:lumMod val="5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latin typeface="Garamond" panose="02020404030301010803" pitchFamily="18" charset="0"/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255576" y="158200"/>
            <a:ext cx="7273800" cy="58530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</a:rPr>
              <a:t>Cuestiones generales</a:t>
            </a:r>
            <a:endParaRPr sz="2000" dirty="0">
              <a:solidFill>
                <a:schemeClr val="tx2">
                  <a:lumMod val="1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982933" y="869642"/>
            <a:ext cx="7736523" cy="39962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2000"/>
              </a:lnSpc>
              <a:spcAft>
                <a:spcPts val="25"/>
              </a:spcAft>
            </a:pPr>
            <a:endParaRPr lang="es-ES" sz="2400" smtClean="0">
              <a:solidFill>
                <a:schemeClr val="bg2">
                  <a:lumMod val="5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2000"/>
              </a:lnSpc>
              <a:spcAft>
                <a:spcPts val="25"/>
              </a:spcAft>
            </a:pPr>
            <a:r>
              <a:rPr lang="es-ES" sz="2400" smtClean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" sz="2400" b="1" dirty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puntuación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cada cuestión está indicada junto al </a:t>
            </a:r>
            <a:r>
              <a:rPr lang="es-ES" sz="240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enunciado</a:t>
            </a:r>
            <a:r>
              <a:rPr lang="es-ES" sz="2400" smtClean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2400" dirty="0">
              <a:solidFill>
                <a:schemeClr val="bg2">
                  <a:lumMod val="5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400" smtClean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s-ES" sz="240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" sz="240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máxima </a:t>
            </a:r>
            <a:r>
              <a:rPr lang="es-ES" sz="2400" b="1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deducción global en el ejercicio será de dos puntos</a:t>
            </a:r>
            <a:r>
              <a:rPr lang="es-ES" sz="240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240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40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coherencia, la cohesión, la corrección gramatical, la corrección léxica y </a:t>
            </a:r>
            <a:r>
              <a:rPr lang="es-ES" sz="240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presentación</a:t>
            </a:r>
            <a:endParaRPr lang="es-ES" sz="240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2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</a:t>
            </a:r>
            <a:endParaRPr lang="es-ES" sz="180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023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255576" y="158200"/>
            <a:ext cx="7273800" cy="58530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 smtClean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</a:rPr>
              <a:t>La corrección gramatical: documento previo</a:t>
            </a:r>
            <a:endParaRPr sz="2000" dirty="0">
              <a:solidFill>
                <a:schemeClr val="tx2">
                  <a:lumMod val="1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982933" y="869642"/>
            <a:ext cx="7736523" cy="39962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2000"/>
              </a:lnSpc>
              <a:spcAft>
                <a:spcPts val="25"/>
              </a:spcAft>
            </a:pPr>
            <a:endParaRPr lang="es-ES" sz="1600" dirty="0" smtClean="0">
              <a:solidFill>
                <a:schemeClr val="bg2">
                  <a:lumMod val="5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12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los casos en que la suma de las deducciones sea superior a ese tope, el corrector en la calificación final solo podrá deducir un máximo de dos puntos, de acuerdo con los siguientes criterios:</a:t>
            </a:r>
          </a:p>
          <a:p>
            <a:pPr marL="812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La primera incorrección ortográfica (</a:t>
            </a:r>
            <a:r>
              <a:rPr lang="es-ES" sz="1600" b="1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grafías, tildes y puntuación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no se penalizará.</a:t>
            </a:r>
          </a:p>
          <a:p>
            <a:pPr marL="812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Cuando se repita la misma falta de ortografía se contará como una sola.</a:t>
            </a:r>
          </a:p>
          <a:p>
            <a:pPr marL="812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partir de la segunda falta de ortografía se deducirá -0.25 puntos, por cada una,</a:t>
            </a:r>
          </a:p>
          <a:p>
            <a:pPr marL="812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hasta un máximo de dos puntos.</a:t>
            </a:r>
          </a:p>
          <a:p>
            <a:pPr marL="812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6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Por errores en la redacción, en la presentación, falta de coherencia, falta de</a:t>
            </a:r>
          </a:p>
          <a:p>
            <a:pPr marL="812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6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cohesión, incorrección léxica e incorrección gramatical se podrá deducir un</a:t>
            </a:r>
          </a:p>
          <a:p>
            <a:pPr marL="812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6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máximo de un punto.</a:t>
            </a:r>
          </a:p>
          <a:p>
            <a:pPr marL="812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</a:t>
            </a:r>
            <a:endParaRPr lang="es-ES" sz="18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0247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255576" y="158200"/>
            <a:ext cx="7273800" cy="58530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 smtClean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</a:rPr>
              <a:t>La corrección gramatical </a:t>
            </a:r>
            <a:r>
              <a:rPr lang="es-ES" sz="2000" b="0" i="1" dirty="0" smtClean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</a:rPr>
              <a:t>actualizado a 21 de octubre 2024</a:t>
            </a:r>
            <a:endParaRPr sz="2000" b="0" i="1" dirty="0">
              <a:solidFill>
                <a:schemeClr val="tx2">
                  <a:lumMod val="1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982933" y="869642"/>
            <a:ext cx="7736523" cy="39962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2000"/>
              </a:lnSpc>
              <a:spcAft>
                <a:spcPts val="25"/>
              </a:spcAft>
            </a:pPr>
            <a:endParaRPr lang="es-ES" sz="20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máxima deducción global en el ejercicio será de dos puntos, según los </a:t>
            </a:r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siguientes criterios:</a:t>
            </a:r>
          </a:p>
          <a:p>
            <a:pPr marL="603250" indent="-514350" algn="just">
              <a:buFont typeface="+mj-lt"/>
              <a:buAutoNum type="romanUcPeriod"/>
            </a:pPr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corrección ortográfica (grafías, tildes y puntuación).</a:t>
            </a:r>
          </a:p>
          <a:p>
            <a:pPr marL="603250" indent="-514350" algn="just">
              <a:buFont typeface="+mj-lt"/>
              <a:buAutoNum type="romanUcPeriod"/>
            </a:pPr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coherencia, la cohesión, la corrección gramatical, la corrección léxica y </a:t>
            </a:r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presentación.</a:t>
            </a:r>
          </a:p>
          <a:p>
            <a:pPr marL="603250" indent="-514350" algn="just">
              <a:buFont typeface="+mj-lt"/>
              <a:buAutoNum type="romanUcPeriod"/>
            </a:pPr>
            <a:endParaRPr lang="es-ES" sz="20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hasta </a:t>
            </a:r>
            <a:r>
              <a:rPr lang="es-ES" sz="2000" b="1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0,75 puntos por errores ortográficos 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 razón de 0,25 puntos cada </a:t>
            </a:r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tres faltas 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cometidas y de 0,25 puntos cada cinco errores de tildes);</a:t>
            </a:r>
          </a:p>
          <a:p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hasta </a:t>
            </a:r>
            <a:r>
              <a:rPr lang="es-ES" sz="2000" b="1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0,75 puntos por errores de coherencia y cohesión 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la redacción;</a:t>
            </a:r>
          </a:p>
          <a:p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hasta </a:t>
            </a:r>
            <a:r>
              <a:rPr lang="es-ES" sz="2000" b="1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0,5 por defectos de presentación 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impidan la correcta lectura </a:t>
            </a:r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ejercicio</a:t>
            </a: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</a:t>
            </a:r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535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508668" y="355000"/>
            <a:ext cx="7273800" cy="58530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</a:rPr>
              <a:t>Pregunta 1</a:t>
            </a:r>
            <a:endParaRPr sz="2000" dirty="0">
              <a:solidFill>
                <a:schemeClr val="tx2">
                  <a:lumMod val="1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1412975" y="1318678"/>
            <a:ext cx="7178132" cy="318952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las ideas del texto, exponer de forma concisa su organización e indicar razonadamente su estructura (hasta 1,5 puntos).</a:t>
            </a:r>
          </a:p>
          <a:p>
            <a:pPr marL="889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la puntuación de esta pregunta se tendrán en cuenta:			</a:t>
            </a:r>
          </a:p>
          <a:p>
            <a:pPr marL="800100" lvl="1" indent="-342900" algn="just">
              <a:lnSpc>
                <a:spcPct val="107000"/>
              </a:lnSpc>
              <a:buFont typeface="Arial Rounded MT Bold" panose="020F0704030504030204" pitchFamily="34" charset="0"/>
              <a:buChar char="-"/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la identificación de las </a:t>
            </a:r>
            <a:r>
              <a:rPr lang="es-ES" sz="2000" b="1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ideas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(hasta 0,5 puntos); </a:t>
            </a:r>
          </a:p>
          <a:p>
            <a:pPr marL="800100" lvl="1" indent="-342900" algn="just">
              <a:lnSpc>
                <a:spcPct val="107000"/>
              </a:lnSpc>
              <a:buFont typeface="Arial Rounded MT Bold" panose="020F0704030504030204" pitchFamily="34" charset="0"/>
              <a:buChar char="-"/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la exposición de su </a:t>
            </a:r>
            <a:r>
              <a:rPr lang="es-ES" sz="2000" b="1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organización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(hasta 0,5 puntos); 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Arial Rounded MT Bold" panose="020F0704030504030204" pitchFamily="34" charset="0"/>
              <a:buChar char="-"/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la indicación razonada de su </a:t>
            </a:r>
            <a:r>
              <a:rPr lang="es-ES" sz="2000" b="1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estructura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(hasta 0,5 puntos).</a:t>
            </a:r>
          </a:p>
          <a:p>
            <a:pPr marL="88900" indent="0" algn="just">
              <a:lnSpc>
                <a:spcPct val="102000"/>
              </a:lnSpc>
              <a:spcAft>
                <a:spcPts val="25"/>
              </a:spcAft>
              <a:buNone/>
            </a:pPr>
            <a:endParaRPr lang="es-ES" sz="1600" dirty="0">
              <a:solidFill>
                <a:schemeClr val="bg2">
                  <a:lumMod val="5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latin typeface="Garamond" panose="02020404030301010803" pitchFamily="18" charset="0"/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5913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508668" y="355000"/>
            <a:ext cx="7273800" cy="58530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</a:rPr>
              <a:t>Pregunta 2</a:t>
            </a:r>
            <a:endParaRPr sz="2000" dirty="0">
              <a:solidFill>
                <a:schemeClr val="tx2">
                  <a:lumMod val="1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1412975" y="1318679"/>
            <a:ext cx="7178132" cy="27961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Explicar cuál es la intención comunicativa del autor (hasta 0,5 puntos) y comentar dos mecanismos de cohesión distintos que refuercen la coherencia textual (hasta 1 punto).</a:t>
            </a:r>
          </a:p>
          <a:p>
            <a:pPr marL="889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ES" sz="2000" dirty="0">
              <a:solidFill>
                <a:schemeClr val="tx2">
                  <a:lumMod val="1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calificará con un máximo de 0,5 puntos la explicación adecuada de la </a:t>
            </a:r>
            <a:r>
              <a:rPr lang="es-ES" sz="2000" b="1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intención comunicativa del autor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con un máximo de un 1 punto la mención explícita y el comentario, claro y conciso, de </a:t>
            </a:r>
            <a:r>
              <a:rPr lang="es-ES" sz="2000" b="1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 mecanismos de cohesión distintos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presentes en el texto que refuercen la coherencia textual.</a:t>
            </a:r>
          </a:p>
          <a:p>
            <a:pPr marL="889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ES" sz="1600" dirty="0">
              <a:solidFill>
                <a:schemeClr val="tx2">
                  <a:lumMod val="1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latin typeface="Garamond" panose="02020404030301010803" pitchFamily="18" charset="0"/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344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477720" y="158200"/>
            <a:ext cx="7273800" cy="58530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</a:rPr>
              <a:t>Pregunta 3</a:t>
            </a:r>
            <a:endParaRPr sz="2000" dirty="0">
              <a:solidFill>
                <a:schemeClr val="tx2">
                  <a:lumMod val="1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982934" y="918786"/>
            <a:ext cx="7768586" cy="36477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Dada una idea, elaborar un discurso argumentativo, entre 200 y 250 palabras, eligiendo el tipo de estructura que se considere adecuado (hasta 2 puntos).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concederá un máximo de 2 puntos si el alumno / la alumna elabora un discurso bien organizado a partir del tema propuesto. En la puntuación de esta pregunta se tendrán en cuenta:</a:t>
            </a:r>
          </a:p>
          <a:p>
            <a:pPr marL="800100" lvl="1" indent="-342900" algn="just">
              <a:lnSpc>
                <a:spcPct val="107000"/>
              </a:lnSpc>
              <a:buFont typeface="Arial Rounded MT Bold" panose="020F0704030504030204" pitchFamily="34" charset="0"/>
              <a:buChar char="-"/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la idoneidad de la </a:t>
            </a:r>
            <a:r>
              <a:rPr lang="es-ES" sz="2000" b="1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estructura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(hasta 0,5 puntos);</a:t>
            </a:r>
          </a:p>
          <a:p>
            <a:pPr marL="800100" lvl="1" indent="-342900" algn="just">
              <a:lnSpc>
                <a:spcPct val="107000"/>
              </a:lnSpc>
              <a:buFont typeface="Arial Rounded MT Bold" panose="020F0704030504030204" pitchFamily="34" charset="0"/>
              <a:buChar char="-"/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la </a:t>
            </a:r>
            <a:r>
              <a:rPr lang="es-ES" sz="2000" b="1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argumentación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y su desarrollo (hasta 1 punto);</a:t>
            </a:r>
          </a:p>
          <a:p>
            <a:pPr marL="800100" lvl="1" indent="-342900" algn="just">
              <a:lnSpc>
                <a:spcPct val="107000"/>
              </a:lnSpc>
              <a:buFont typeface="Arial Rounded MT Bold" panose="020F0704030504030204" pitchFamily="34" charset="0"/>
              <a:buChar char="-"/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el empleo adecuado de los </a:t>
            </a:r>
            <a:r>
              <a:rPr lang="es-ES" sz="2000" b="1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marcadores discursivos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(hasta 0,5 puntos).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detraerán 0,25 puntos si el texto no se ajusta significativamente a la </a:t>
            </a:r>
            <a:r>
              <a:rPr lang="es-ES" sz="2000" b="1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extensión solicitada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(entre 200 y 250 palabras).</a:t>
            </a:r>
          </a:p>
          <a:p>
            <a:pPr marL="889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ES" sz="1600" dirty="0">
              <a:solidFill>
                <a:schemeClr val="tx2">
                  <a:lumMod val="1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latin typeface="Garamond" panose="02020404030301010803" pitchFamily="18" charset="0"/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9655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1258841" y="215054"/>
            <a:ext cx="7273800" cy="58530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</a:rPr>
              <a:t>Pregunta 4a</a:t>
            </a:r>
            <a:endParaRPr sz="2000" dirty="0">
              <a:solidFill>
                <a:schemeClr val="tx2">
                  <a:lumMod val="1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1061747" y="1047548"/>
            <a:ext cx="7706696" cy="33596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Ejercicios relacionados con el reconocimiento y análisis sintáctico de fragmentos del texto (hasta 1,5 puntos). El alumno / alumna elige </a:t>
            </a:r>
            <a:r>
              <a:rPr lang="es-ES" sz="2000" b="1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las </a:t>
            </a:r>
            <a:r>
              <a:rPr lang="es-ES" sz="2000" b="1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opciones propuestas: </a:t>
            </a:r>
          </a:p>
          <a:p>
            <a:pPr marL="889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Obtendrá la máxima calificación (hasta 1,5 puntos), según la cuestión planteada, el alumno / la alumna que:</a:t>
            </a:r>
          </a:p>
          <a:p>
            <a:pPr marL="800100" lvl="1" indent="-342900" algn="just">
              <a:lnSpc>
                <a:spcPct val="107000"/>
              </a:lnSpc>
              <a:buFont typeface="Arial Rounded MT Bold" panose="020F0704030504030204" pitchFamily="34" charset="0"/>
              <a:buChar char="-"/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Analice sintácticamente un fragmento del texto propuesto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.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Arial Rounded MT Bold" panose="020F0704030504030204" pitchFamily="34" charset="0"/>
              <a:buChar char="-"/>
            </a:pP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Identifique cada una de las </a:t>
            </a:r>
            <a:r>
              <a:rPr lang="es-ES" sz="2000" b="1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oraciones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 que integran el fragmento propuesto y exponga con claridad el tipo de </a:t>
            </a:r>
            <a:r>
              <a:rPr lang="es-ES" sz="2000" b="1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relación sintáctica </a:t>
            </a:r>
            <a:r>
              <a:rPr lang="es-ES" sz="2000" dirty="0">
                <a:solidFill>
                  <a:schemeClr val="tx2">
                    <a:lumMod val="1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que existe entre las mismas.</a:t>
            </a:r>
            <a:endParaRPr lang="es-ES" sz="2000" dirty="0">
              <a:solidFill>
                <a:schemeClr val="tx2">
                  <a:lumMod val="1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ES" sz="1600" dirty="0">
              <a:solidFill>
                <a:schemeClr val="tx2">
                  <a:lumMod val="1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latin typeface="Garamond" panose="02020404030301010803" pitchFamily="18" charset="0"/>
            </a:endParaRPr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04384" y="2540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1624393"/>
      </p:ext>
    </p:extLst>
  </p:cSld>
  <p:clrMapOvr>
    <a:masterClrMapping/>
  </p:clrMapOvr>
</p:sld>
</file>

<file path=ppt/theme/theme1.xml><?xml version="1.0" encoding="utf-8"?>
<a:theme xmlns:a="http://schemas.openxmlformats.org/drawingml/2006/main" name="Kate template">
  <a:themeElements>
    <a:clrScheme name="Custom 347">
      <a:dk1>
        <a:srgbClr val="1C4587"/>
      </a:dk1>
      <a:lt1>
        <a:srgbClr val="FFFFFF"/>
      </a:lt1>
      <a:dk2>
        <a:srgbClr val="606A7C"/>
      </a:dk2>
      <a:lt2>
        <a:srgbClr val="D3DAE2"/>
      </a:lt2>
      <a:accent1>
        <a:srgbClr val="1C4587"/>
      </a:accent1>
      <a:accent2>
        <a:srgbClr val="6CC2DC"/>
      </a:accent2>
      <a:accent3>
        <a:srgbClr val="B4E04F"/>
      </a:accent3>
      <a:accent4>
        <a:srgbClr val="FFD453"/>
      </a:accent4>
      <a:accent5>
        <a:srgbClr val="EE973B"/>
      </a:accent5>
      <a:accent6>
        <a:srgbClr val="F74848"/>
      </a:accent6>
      <a:hlink>
        <a:srgbClr val="1C458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1151</Words>
  <Application>Microsoft Office PowerPoint</Application>
  <PresentationFormat>Presentación en pantalla (16:9)</PresentationFormat>
  <Paragraphs>123</Paragraphs>
  <Slides>15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Garamond</vt:lpstr>
      <vt:lpstr>Caveat</vt:lpstr>
      <vt:lpstr>Arial</vt:lpstr>
      <vt:lpstr>Arial Rounded MT Bold</vt:lpstr>
      <vt:lpstr>Amatic SC</vt:lpstr>
      <vt:lpstr>Times New Roman</vt:lpstr>
      <vt:lpstr>Calibri</vt:lpstr>
      <vt:lpstr>Kate template</vt:lpstr>
      <vt:lpstr>Lengua Castellana y Literatura II PAU 2025</vt:lpstr>
      <vt:lpstr>Cuestiones generales</vt:lpstr>
      <vt:lpstr>Cuestiones generales</vt:lpstr>
      <vt:lpstr>La corrección gramatical: documento previo</vt:lpstr>
      <vt:lpstr>La corrección gramatical actualizado a 21 de octubre 2024</vt:lpstr>
      <vt:lpstr>Pregunta 1</vt:lpstr>
      <vt:lpstr>Pregunta 2</vt:lpstr>
      <vt:lpstr>Pregunta 3</vt:lpstr>
      <vt:lpstr>Pregunta 4a</vt:lpstr>
      <vt:lpstr>Pregunta 4b</vt:lpstr>
      <vt:lpstr>Pregunta 5a</vt:lpstr>
      <vt:lpstr>Presentación de PowerPoint</vt:lpstr>
      <vt:lpstr>Pregunta 5b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PEVAU 2020/2021</dc:title>
  <dc:creator>Luis Escoriza Morera</dc:creator>
  <cp:lastModifiedBy>Nacho</cp:lastModifiedBy>
  <cp:revision>52</cp:revision>
  <dcterms:modified xsi:type="dcterms:W3CDTF">2024-11-07T08:42:23Z</dcterms:modified>
</cp:coreProperties>
</file>