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18"/>
  </p:notesMasterIdLst>
  <p:handoutMasterIdLst>
    <p:handoutMasterId r:id="rId19"/>
  </p:handoutMasterIdLst>
  <p:sldIdLst>
    <p:sldId id="297" r:id="rId3"/>
    <p:sldId id="345" r:id="rId4"/>
    <p:sldId id="347" r:id="rId5"/>
    <p:sldId id="346" r:id="rId6"/>
    <p:sldId id="348" r:id="rId7"/>
    <p:sldId id="356" r:id="rId8"/>
    <p:sldId id="357" r:id="rId9"/>
    <p:sldId id="365" r:id="rId10"/>
    <p:sldId id="364" r:id="rId11"/>
    <p:sldId id="358" r:id="rId12"/>
    <p:sldId id="366" r:id="rId13"/>
    <p:sldId id="359" r:id="rId14"/>
    <p:sldId id="367" r:id="rId15"/>
    <p:sldId id="368" r:id="rId16"/>
    <p:sldId id="3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8" autoAdjust="0"/>
    <p:restoredTop sz="94607" autoAdjust="0"/>
  </p:normalViewPr>
  <p:slideViewPr>
    <p:cSldViewPr snapToGrid="0" showGuides="1">
      <p:cViewPr varScale="1">
        <p:scale>
          <a:sx n="104" d="100"/>
          <a:sy n="104" d="100"/>
        </p:scale>
        <p:origin x="8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t>30/01/2024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t>30/01/2024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5341034-95AE-42E8-B71D-B0498A6A65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24D6BF-D234-4010-8719-6906BE08630B}" type="slidenum">
              <a:rPr lang="es-ES" altLang="es-ES" sz="1300" b="0" i="0"/>
              <a:pPr algn="r" eaLnBrk="1" hangingPunct="1">
                <a:spcBef>
                  <a:spcPct val="0"/>
                </a:spcBef>
              </a:pPr>
              <a:t>1</a:t>
            </a:fld>
            <a:endParaRPr lang="es-ES" altLang="es-ES" sz="1300" b="0" i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D4D465E-3E6E-41EF-9F9C-EED1378A2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6F38A9-DCEE-43DF-AF3B-3B583A6E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468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231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760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6554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3390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92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1F43F9-FFD1-4F8A-A972-20CB4186F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E9A4D0-F48F-4B8B-A959-49FCA3F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1F43F9-FFD1-4F8A-A972-20CB4186F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E9A4D0-F48F-4B8B-A959-49FCA3F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4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1F43F9-FFD1-4F8A-A972-20CB4186F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E9A4D0-F48F-4B8B-A959-49FCA3F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1F43F9-FFD1-4F8A-A972-20CB4186F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E9A4D0-F48F-4B8B-A959-49FCA3F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244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6923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CB8D25-537A-4BDA-8B89-ED6A70E8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FFA54D-26AF-4E43-9F66-AB47FE52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164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8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4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5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3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2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2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2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4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2B9795-92DC-40DC-A1CA-9A4B349D7824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aria.garcia@uca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ropa@hot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106161D-C881-4F48-8970-D3BB828BC358}"/>
              </a:ext>
            </a:extLst>
          </p:cNvPr>
          <p:cNvSpPr/>
          <p:nvPr/>
        </p:nvSpPr>
        <p:spPr>
          <a:xfrm>
            <a:off x="3183774" y="4401121"/>
            <a:ext cx="5824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María García Núñez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jmaria.garcia@uca.es</a:t>
            </a:r>
            <a:r>
              <a:rPr lang="es-ES" altLang="es-E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Bárbara Fiona  Rodríguez Para (EESS)</a:t>
            </a:r>
          </a:p>
          <a:p>
            <a:pPr algn="ctr">
              <a:spcBef>
                <a:spcPct val="50000"/>
              </a:spcBef>
            </a:pP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firopa@hotmail.com</a:t>
            </a: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BA3D23-09C4-4970-8AFD-04E347B3F8AD}"/>
              </a:ext>
            </a:extLst>
          </p:cNvPr>
          <p:cNvSpPr/>
          <p:nvPr/>
        </p:nvSpPr>
        <p:spPr>
          <a:xfrm>
            <a:off x="859219" y="3603680"/>
            <a:ext cx="104735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chemeClr val="accent3"/>
                </a:solidFill>
                <a:latin typeface="+mj-lt"/>
              </a:rPr>
              <a:t>R</a:t>
            </a:r>
            <a:r>
              <a:rPr lang="es-ES" sz="3800" dirty="0" err="1">
                <a:solidFill>
                  <a:schemeClr val="accent3"/>
                </a:solidFill>
                <a:latin typeface="+mj-lt"/>
              </a:rPr>
              <a:t>eunión</a:t>
            </a:r>
            <a:r>
              <a:rPr lang="es-ES" sz="3800" dirty="0">
                <a:solidFill>
                  <a:schemeClr val="accent3"/>
                </a:solidFill>
                <a:latin typeface="+mj-lt"/>
              </a:rPr>
              <a:t> informativa con profesorado de Bachillerato</a:t>
            </a:r>
            <a:endParaRPr lang="es-ES" sz="6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418471EB-7E3D-F0A5-2200-BC48F806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242" y="304304"/>
            <a:ext cx="11199514" cy="337718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>
                <a:latin typeface="Arial Black" panose="020B0A04020102020204" pitchFamily="34" charset="0"/>
              </a:rPr>
              <a:t>PONENCIA DE LENGUA EXTRANJERA </a:t>
            </a:r>
            <a:br>
              <a:rPr lang="es-ES" sz="4000" dirty="0">
                <a:latin typeface="Arial Black" panose="020B0A04020102020204" pitchFamily="34" charset="0"/>
              </a:rPr>
            </a:br>
            <a:r>
              <a:rPr lang="es-ES" sz="4000" dirty="0">
                <a:latin typeface="Arial Black" panose="020B0A04020102020204" pitchFamily="34" charset="0"/>
              </a:rPr>
              <a:t>–INGLÉS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379197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297394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478220" y="-8381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C699322-61DD-48A7-8B4E-AA34BF6D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78530"/>
              </p:ext>
            </p:extLst>
          </p:nvPr>
        </p:nvGraphicFramePr>
        <p:xfrm>
          <a:off x="-16627" y="572858"/>
          <a:ext cx="12192000" cy="60555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536907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 * USE OF ENGLISH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POINTS. 0.5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points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Choose and answer </a:t>
                      </a:r>
                      <a:r>
                        <a:rPr lang="en-US" sz="1600" b="1" u="sng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6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(SIX) QUESTIONS.</a:t>
                      </a:r>
                      <a:endParaRPr lang="es-E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551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Sólo van a aparecer estas preguntas y en este mismo orden:</a:t>
                      </a: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17 y 18, cada una con dos apartados (17.1, 17.2, 18.1, 18.2) (0,25 puntos para cada apartado. No graduable)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 Fill in the GAPS with a correct form of the verb in brackets.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 Fill in the GAPS with the correct option.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19-28 (0,5 puntos cada una. Graduable: 0,25 </a:t>
                      </a:r>
                      <a:r>
                        <a:rPr lang="es-E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0,5)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 Turn the following sentence into the active voice.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 Turn the following sentence into the passive voice.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 Give a question for the underlined words.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 Join the following sentences using a relative. Make changes if necessary.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 Rewrite the sentence without changing its meaning. Begin as indicated.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 Complete the following conditional sentence.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 </a:t>
                      </a: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are two mistakes in the following sentence. Find the mistakes and rewrite the sentence correctly.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 the following sentence into direct speech.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 Turn the following sentence into </a:t>
                      </a: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reported </a:t>
                      </a: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speech. </a:t>
                      </a: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 Use the words in the boxes to make a meaningful sentence. Use all and only the words in the </a:t>
                      </a: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boxes without </a:t>
                      </a:r>
                      <a:r>
                        <a:rPr lang="en-U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changing their form.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ES" sz="1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096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379197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297394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478220" y="-8381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96E8CF73-A26B-89AE-A1C8-1B8B6FB97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06" y="449089"/>
            <a:ext cx="8727988" cy="63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0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62857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530144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116379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C699322-61DD-48A7-8B4E-AA34BF6D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89018"/>
              </p:ext>
            </p:extLst>
          </p:nvPr>
        </p:nvGraphicFramePr>
        <p:xfrm>
          <a:off x="577970" y="841230"/>
          <a:ext cx="11102196" cy="59003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10219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897353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 * WRITING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POINTS)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Write a composition of approximately 120 words about </a:t>
                      </a:r>
                      <a:r>
                        <a:rPr lang="en-US" sz="1600" b="1" u="sng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topics proposed and focus strictly on it.</a:t>
                      </a:r>
                      <a:endParaRPr lang="es-ES" sz="1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4497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 (29.1 y 29.2). </a:t>
                      </a:r>
                    </a:p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Tres </a:t>
                      </a:r>
                      <a:r>
                        <a:rPr lang="en-GB" sz="21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aspectos</a:t>
                      </a:r>
                      <a:r>
                        <a:rPr lang="en-GB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1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evaluables</a:t>
                      </a:r>
                      <a:r>
                        <a:rPr lang="en-GB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 punto </a:t>
                      </a:r>
                      <a:r>
                        <a:rPr lang="en-GB" sz="21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cada</a:t>
                      </a:r>
                      <a:r>
                        <a:rPr lang="en-GB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uno. </a:t>
                      </a:r>
                      <a:r>
                        <a:rPr lang="en-GB" sz="21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Graduable</a:t>
                      </a:r>
                      <a:r>
                        <a:rPr lang="en-GB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0, 0,25, 0,5, 0,75 ó 1)</a:t>
                      </a: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Corrección gramatical (los errores repetidos sólo se tendrán en cuenta una vez)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Riqueza y precisión léxica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7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Aspectos textuales y comunicativos</a:t>
                      </a:r>
                    </a:p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redacción deberá atenerse estrictamente al tema elegido; de no ser así, la calificación será de 0 puntos.</a:t>
                      </a:r>
                    </a:p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torno a 120 palabras para poder optar a la totalidad de la puntuación. Un menor número de palabras se evaluará proporcionalmente. No hay límite superior, pero a una redacción más larga le serán de aplicación igualmente los criterios establecidos de cohesión, precisión y corrección.</a:t>
                      </a:r>
                    </a:p>
                    <a:p>
                      <a:pPr marL="1714500" marR="0" lvl="3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ES" sz="17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lvl="3" indent="-342900" algn="just">
                        <a:buFont typeface="Arial" panose="020B0604020202020204" pitchFamily="34" charset="0"/>
                        <a:buChar char="•"/>
                      </a:pPr>
                      <a:endParaRPr lang="es-ES" sz="18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918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62857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530144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116379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6DB7C4B-AFFE-3A0B-8DFB-EFD8A5B5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2" y="2108031"/>
            <a:ext cx="10774656" cy="26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33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10422" y="1213130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11834" y="1150860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672437"/>
            <a:ext cx="1110219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sz="1800" dirty="0">
              <a:solidFill>
                <a:srgbClr val="FFFF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992393-2269-4025-8409-4EC599B6E55B}"/>
              </a:ext>
            </a:extLst>
          </p:cNvPr>
          <p:cNvSpPr txBox="1"/>
          <p:nvPr/>
        </p:nvSpPr>
        <p:spPr>
          <a:xfrm>
            <a:off x="510422" y="153062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CURSO </a:t>
            </a: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2022/2023</a:t>
            </a:r>
            <a:endParaRPr lang="en-GB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347608"/>
              </p:ext>
            </p:extLst>
          </p:nvPr>
        </p:nvGraphicFramePr>
        <p:xfrm>
          <a:off x="510422" y="2246046"/>
          <a:ext cx="5739154" cy="13766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7290">
                  <a:extLst>
                    <a:ext uri="{9D8B030D-6E8A-4147-A177-3AD203B41FA5}">
                      <a16:colId xmlns:a16="http://schemas.microsoft.com/office/drawing/2014/main" val="2428526986"/>
                    </a:ext>
                  </a:extLst>
                </a:gridCol>
                <a:gridCol w="1147966">
                  <a:extLst>
                    <a:ext uri="{9D8B030D-6E8A-4147-A177-3AD203B41FA5}">
                      <a16:colId xmlns:a16="http://schemas.microsoft.com/office/drawing/2014/main" val="1263568142"/>
                    </a:ext>
                  </a:extLst>
                </a:gridCol>
                <a:gridCol w="1147966">
                  <a:extLst>
                    <a:ext uri="{9D8B030D-6E8A-4147-A177-3AD203B41FA5}">
                      <a16:colId xmlns:a16="http://schemas.microsoft.com/office/drawing/2014/main" val="1346385511"/>
                    </a:ext>
                  </a:extLst>
                </a:gridCol>
                <a:gridCol w="1147966">
                  <a:extLst>
                    <a:ext uri="{9D8B030D-6E8A-4147-A177-3AD203B41FA5}">
                      <a16:colId xmlns:a16="http://schemas.microsoft.com/office/drawing/2014/main" val="2207604421"/>
                    </a:ext>
                  </a:extLst>
                </a:gridCol>
                <a:gridCol w="1147966">
                  <a:extLst>
                    <a:ext uri="{9D8B030D-6E8A-4147-A177-3AD203B41FA5}">
                      <a16:colId xmlns:a16="http://schemas.microsoft.com/office/drawing/2014/main" val="3814289463"/>
                    </a:ext>
                  </a:extLst>
                </a:gridCol>
              </a:tblGrid>
              <a:tr h="285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Almería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Cádiz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Córdoba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Granada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469"/>
                  </a:ext>
                </a:extLst>
              </a:tr>
              <a:tr h="2727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Ordinaria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6,83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6,81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6,85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475699"/>
                  </a:ext>
                </a:extLst>
              </a:tr>
              <a:tr h="272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78,57%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81,6%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81,67%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80,33%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958632"/>
                  </a:ext>
                </a:extLst>
              </a:tr>
              <a:tr h="2727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Extraordinaria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6,14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6,31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977543"/>
                  </a:ext>
                </a:extLst>
              </a:tr>
              <a:tr h="272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68,03%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69,66%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65,74%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70,71%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166746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30"/>
              </p:ext>
            </p:extLst>
          </p:nvPr>
        </p:nvGraphicFramePr>
        <p:xfrm>
          <a:off x="6249574" y="2246045"/>
          <a:ext cx="5363044" cy="13766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7612">
                  <a:extLst>
                    <a:ext uri="{9D8B030D-6E8A-4147-A177-3AD203B41FA5}">
                      <a16:colId xmlns:a16="http://schemas.microsoft.com/office/drawing/2014/main" val="2677844028"/>
                    </a:ext>
                  </a:extLst>
                </a:gridCol>
                <a:gridCol w="1075576">
                  <a:extLst>
                    <a:ext uri="{9D8B030D-6E8A-4147-A177-3AD203B41FA5}">
                      <a16:colId xmlns:a16="http://schemas.microsoft.com/office/drawing/2014/main" val="2361424381"/>
                    </a:ext>
                  </a:extLst>
                </a:gridCol>
                <a:gridCol w="1075576">
                  <a:extLst>
                    <a:ext uri="{9D8B030D-6E8A-4147-A177-3AD203B41FA5}">
                      <a16:colId xmlns:a16="http://schemas.microsoft.com/office/drawing/2014/main" val="847213725"/>
                    </a:ext>
                  </a:extLst>
                </a:gridCol>
                <a:gridCol w="1077140">
                  <a:extLst>
                    <a:ext uri="{9D8B030D-6E8A-4147-A177-3AD203B41FA5}">
                      <a16:colId xmlns:a16="http://schemas.microsoft.com/office/drawing/2014/main" val="2856778677"/>
                    </a:ext>
                  </a:extLst>
                </a:gridCol>
                <a:gridCol w="1077140">
                  <a:extLst>
                    <a:ext uri="{9D8B030D-6E8A-4147-A177-3AD203B41FA5}">
                      <a16:colId xmlns:a16="http://schemas.microsoft.com/office/drawing/2014/main" val="1708083633"/>
                    </a:ext>
                  </a:extLst>
                </a:gridCol>
              </a:tblGrid>
              <a:tr h="313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Huelva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Jaén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Málaga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Sevilla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Pablo Olavide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096674"/>
                  </a:ext>
                </a:extLst>
              </a:tr>
              <a:tr h="26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6,37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6,59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80019"/>
                  </a:ext>
                </a:extLst>
              </a:tr>
              <a:tr h="26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73,40%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80,25%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82,40%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80,51%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78,75%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987415"/>
                  </a:ext>
                </a:extLst>
              </a:tr>
              <a:tr h="26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5,71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5,76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405462"/>
                  </a:ext>
                </a:extLst>
              </a:tr>
              <a:tr h="26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58,58%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58,93%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64,47%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65,2%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57,27%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7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7185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10422" y="1213130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11834" y="1150860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672437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992393-2269-4025-8409-4EC599B6E55B}"/>
              </a:ext>
            </a:extLst>
          </p:cNvPr>
          <p:cNvSpPr txBox="1"/>
          <p:nvPr/>
        </p:nvSpPr>
        <p:spPr>
          <a:xfrm>
            <a:off x="510422" y="153062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CURSO 2021/2022</a:t>
            </a:r>
            <a:endParaRPr lang="en-GB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5C3C5D8F-47F7-E3C6-0B5B-A513AAFF0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9" r="66009"/>
          <a:stretch/>
        </p:blipFill>
        <p:spPr>
          <a:xfrm>
            <a:off x="510422" y="2705100"/>
            <a:ext cx="3909178" cy="2217230"/>
          </a:xfrm>
          <a:prstGeom prst="rect">
            <a:avLst/>
          </a:prstGeom>
        </p:spPr>
      </p:pic>
      <p:pic>
        <p:nvPicPr>
          <p:cNvPr id="11" name="Imagen 10" descr="Tabla&#10;&#10;Descripción generada automáticamente">
            <a:extLst>
              <a:ext uri="{FF2B5EF4-FFF2-40B4-BE49-F238E27FC236}">
                <a16:creationId xmlns:a16="http://schemas.microsoft.com/office/drawing/2014/main" id="{5C3C5D8F-47F7-E3C6-0B5B-A513AAFF0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4"/>
          <a:stretch/>
        </p:blipFill>
        <p:spPr>
          <a:xfrm>
            <a:off x="4419600" y="2273021"/>
            <a:ext cx="6490599" cy="26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04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530C85B-A277-4FFB-BB91-F589576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80655" y="630936"/>
            <a:ext cx="9991898" cy="4213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sz="1800" dirty="0">
              <a:solidFill>
                <a:srgbClr val="FFFF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527B2C-D815-4F8E-8562-318FBE9A88A9}"/>
              </a:ext>
            </a:extLst>
          </p:cNvPr>
          <p:cNvSpPr txBox="1"/>
          <p:nvPr/>
        </p:nvSpPr>
        <p:spPr>
          <a:xfrm>
            <a:off x="1080655" y="1394272"/>
            <a:ext cx="999189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PRUEBA:</a:t>
            </a:r>
          </a:p>
          <a:p>
            <a:r>
              <a:rPr lang="es-ES" alt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de la prueba </a:t>
            </a:r>
            <a:r>
              <a:rPr lang="es-ES" altLang="es-ES" sz="2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mantiene sin cambios </a:t>
            </a:r>
            <a:r>
              <a:rPr lang="es-ES" alt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relación con la </a:t>
            </a:r>
            <a:r>
              <a:rPr lang="es-ES" altLang="es-ES" sz="2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PEvAU</a:t>
            </a:r>
            <a:r>
              <a:rPr lang="es-ES" alt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altLang="es-ES" sz="2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es-ES" altLang="es-ES" sz="21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2022-2023.</a:t>
            </a:r>
            <a:endParaRPr lang="es-ES" altLang="es-E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981612-57B9-45C1-9F5B-9E2FD1488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00479"/>
              </p:ext>
            </p:extLst>
          </p:nvPr>
        </p:nvGraphicFramePr>
        <p:xfrm>
          <a:off x="1119447" y="2576946"/>
          <a:ext cx="9953106" cy="4123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5310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539388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PEvAU</a:t>
                      </a:r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(Prueba de Evaluación de Bachillerato para el Acceso y Admisión a la Universidad) 2020-21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358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Duración: 1 hora 30 minutos</a:t>
                      </a:r>
                    </a:p>
                    <a:p>
                      <a:pPr marL="30480" marR="2730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examen constará de</a:t>
                      </a: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bloques (A, B y C).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cada bloque</a:t>
                      </a: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(“Comprensión”, “Uso de la lengua” y “Redacción”)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plantearán varias preguntas, de las que se deberá responder al número que se indica en cada uno. </a:t>
                      </a:r>
                    </a:p>
                    <a:p>
                      <a:pPr marL="30480" marR="2730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caso de responder a más cuestiones de las requeridas, serán tenidas en cuenta las respondidas en primer lugar hasta alcanzar dicho número. </a:t>
                      </a:r>
                    </a:p>
                    <a:p>
                      <a:pPr marL="30480" marR="2730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preguntas han de ser respondidas en su totalidad: si la pregunta tiene dos secciones, hay que responder a ambas.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21421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530C85B-A277-4FFB-BB91-F589576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80655" y="630936"/>
            <a:ext cx="9991898" cy="4213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sz="18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981612-57B9-45C1-9F5B-9E2FD1488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83572"/>
              </p:ext>
            </p:extLst>
          </p:nvPr>
        </p:nvGraphicFramePr>
        <p:xfrm>
          <a:off x="1080655" y="1429790"/>
          <a:ext cx="9953106" cy="53337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5310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464095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BLOQUE A (“COMPRENSIÓN”)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PUNTOS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4839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textos (A elegir SOLO 1):  8 preguntas. 3 subsecciones. </a:t>
                      </a:r>
                    </a:p>
                    <a:p>
                      <a:pPr marL="800100" lvl="1" indent="-342900" algn="just">
                        <a:spcAft>
                          <a:spcPts val="6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Extensión de cada texto: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250-280 palabras.</a:t>
                      </a:r>
                    </a:p>
                    <a:p>
                      <a:pPr marL="800100" lvl="1" indent="-342900" algn="just">
                        <a:spcAft>
                          <a:spcPts val="6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Tipología textual:</a:t>
                      </a:r>
                    </a:p>
                    <a:p>
                      <a:pPr marL="1257300" lvl="2" indent="-342900" algn="just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Lenguaje no específico. Fuentes auténticas, con un grado mayor o menor de adaptación (y podrán contener notas aclaratorias cuando la naturaleza del vocabulario o el tema lo aconsejen).</a:t>
                      </a:r>
                    </a:p>
                    <a:p>
                      <a:pPr marL="1257300" lvl="2" indent="-342900" algn="just">
                        <a:spcAft>
                          <a:spcPts val="600"/>
                        </a:spcAft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Categorías: informativo, argumentativo, descriptivo o narrativo.</a:t>
                      </a:r>
                    </a:p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Tres bloques de preguntas que evalúan las capacidades de comprensión y producción, y la competencia lingüístico-discursiva:</a:t>
                      </a:r>
                    </a:p>
                    <a:p>
                      <a:pPr marL="1257300" lvl="2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preguntas de elección múltiple con 4 opciones cada una</a:t>
                      </a:r>
                    </a:p>
                    <a:p>
                      <a:pPr marL="1257300" lvl="2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preguntas de tipo verdadero/falso</a:t>
                      </a:r>
                    </a:p>
                    <a:p>
                      <a:pPr marL="1257300" lvl="2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preguntas centradas en la comprensión del léxico del texto</a:t>
                      </a: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1403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530C85B-A277-4FFB-BB91-F589576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80655" y="630936"/>
            <a:ext cx="9991898" cy="4213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sz="18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981612-57B9-45C1-9F5B-9E2FD1488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15505"/>
              </p:ext>
            </p:extLst>
          </p:nvPr>
        </p:nvGraphicFramePr>
        <p:xfrm>
          <a:off x="1080655" y="1429791"/>
          <a:ext cx="9953106" cy="20344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5310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208561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BLOQUE B (“USO DE LA LENGUA”)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PUNTOS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1790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Objetivo: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evaluar el uso y la comprensión de aspectos léxicos y estructuras lingüístico-discursivas de la lengua inglesa.</a:t>
                      </a:r>
                    </a:p>
                    <a:p>
                      <a:pPr marL="800100" lvl="1" indent="-342900" algn="just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preguntas. Se eligen SOLO 6,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criterio del alumnado.</a:t>
                      </a: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F913D7-B1C2-4E53-8934-1764933DF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43788"/>
              </p:ext>
            </p:extLst>
          </p:nvPr>
        </p:nvGraphicFramePr>
        <p:xfrm>
          <a:off x="1083428" y="3810001"/>
          <a:ext cx="9953106" cy="22512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5310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208561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BLOQUE C (“REDACCIÓN”)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PUNTOS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1790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TEMAS. 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ha de elegir </a:t>
                      </a: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SOLO 1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a conveniencia del alumno/a.</a:t>
                      </a:r>
                    </a:p>
                    <a:p>
                      <a:pPr marL="800100" lvl="1" indent="-342900" algn="just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El/la estudiante deberá basarse en el tema propuesto para componer una redacción de aproximadamente 120 palabras.</a:t>
                      </a:r>
                    </a:p>
                    <a:p>
                      <a:pPr marL="800100" lvl="1" indent="-342900" algn="just" defTabSz="914400" rtl="0" eaLnBrk="1" latinLnBrk="0" hangingPunct="1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redacción: informativa, argumentativa, descriptiva o narrativa.</a:t>
                      </a:r>
                    </a:p>
                    <a:p>
                      <a:pPr marL="800100" lvl="1" indent="-342900" algn="just"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35679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530C85B-A277-4FFB-BB91-F589576F90B4}"/>
              </a:ext>
            </a:extLst>
          </p:cNvPr>
          <p:cNvSpPr txBox="1">
            <a:spLocks noChangeArrowheads="1"/>
          </p:cNvSpPr>
          <p:nvPr/>
        </p:nvSpPr>
        <p:spPr>
          <a:xfrm>
            <a:off x="1080655" y="630936"/>
            <a:ext cx="9991898" cy="42135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sz="1800" dirty="0">
              <a:solidFill>
                <a:srgbClr val="FFFF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527B2C-D815-4F8E-8562-318FBE9A88A9}"/>
              </a:ext>
            </a:extLst>
          </p:cNvPr>
          <p:cNvSpPr txBox="1"/>
          <p:nvPr/>
        </p:nvSpPr>
        <p:spPr>
          <a:xfrm>
            <a:off x="1100051" y="1965551"/>
            <a:ext cx="9991898" cy="407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INSTRUCCIONES Y CRITERIOS DE CORRECCIÓN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El/la estudiante deberá procurar contestar las preguntas en el orden en que aparecen en el examen; en cualquier caso, deberá identificarlas de manera inequívoca. De ahí que la numeración sea correlativa, entre el </a:t>
            </a: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 el 29a/29b</a:t>
            </a:r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Atenerse a lo especificado en el enunciado de cada pregunta.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contestación deberá ser exclusivamente en inglés.</a:t>
            </a:r>
          </a:p>
          <a:p>
            <a:endParaRPr lang="es-ES" altLang="es-E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53147353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52882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413769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4987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C699322-61DD-48A7-8B4E-AA34BF6D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96024"/>
              </p:ext>
            </p:extLst>
          </p:nvPr>
        </p:nvGraphicFramePr>
        <p:xfrm>
          <a:off x="577970" y="777664"/>
          <a:ext cx="11102196" cy="59702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10219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584857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* COMPREHENSION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POINTS. 0.5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points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Choose TEXT 1 or TEXT 2 and answer </a:t>
                      </a:r>
                      <a:r>
                        <a:rPr lang="en-US" sz="1600" b="1" u="sng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questions from that text ONLY.</a:t>
                      </a:r>
                      <a:endParaRPr lang="es-E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5385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Choose and write the correct option (a, b, c or d). </a:t>
                      </a: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1, 2 (Text 1) y 9, 10 (Text 2) en el examen modelo (0,5 puntos cada una.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graduable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1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 these statements true or false? Justify your answers with the precise words or phrases from the text or use your own words. </a:t>
                      </a:r>
                      <a:endParaRPr lang="es-ES" sz="21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3, 4, 5, 6 (Text 1) y 11, 12, 13, 14 (Text 2) en el examen modelo (0,5 puntos cada una. No graduable)</a:t>
                      </a:r>
                    </a:p>
                    <a:p>
                      <a:pPr marL="1714500" lvl="3" indent="-342900" algn="just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considerará válida la respuesta que copie la parte exacta del texto donde aparezca la información relevante.</a:t>
                      </a:r>
                    </a:p>
                    <a:p>
                      <a:pPr marL="1714500" lvl="3" indent="-342900" algn="just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Solo se admitirán puntos suspensivos si acotan de forma precisa el comienzo y el final de la parte exacta del texto. </a:t>
                      </a:r>
                    </a:p>
                    <a:p>
                      <a:pPr marL="1714500" lvl="3" indent="-342900" algn="just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 solo el número de línea no será aceptado como justificación. </a:t>
                      </a:r>
                    </a:p>
                    <a:p>
                      <a:pPr marL="1714500" lvl="3" indent="-342900" algn="just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se excluye la opción de que el/la estudiante justifique la respuesta con palabras propias, entendiendo en todo momento que se evalúa la comprensión del texto, y no la expresión más o menos correcta.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52882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413769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4987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C699322-61DD-48A7-8B4E-AA34BF6D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07062"/>
              </p:ext>
            </p:extLst>
          </p:nvPr>
        </p:nvGraphicFramePr>
        <p:xfrm>
          <a:off x="577970" y="806890"/>
          <a:ext cx="11102196" cy="57601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102196">
                  <a:extLst>
                    <a:ext uri="{9D8B030D-6E8A-4147-A177-3AD203B41FA5}">
                      <a16:colId xmlns:a16="http://schemas.microsoft.com/office/drawing/2014/main" val="1755902951"/>
                    </a:ext>
                  </a:extLst>
                </a:gridCol>
              </a:tblGrid>
              <a:tr h="998319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* COMPREHENSION 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POINTS. 0.5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points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</a:t>
                      </a: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Choose TEXT 1 or TEXT 2 and answer ALL the questions from that text ONLY.</a:t>
                      </a:r>
                      <a:endParaRPr lang="es-E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1203"/>
                  </a:ext>
                </a:extLst>
              </a:tr>
              <a:tr h="4761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7030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3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s-ES" sz="23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es-ES" sz="23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23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23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300" b="1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es-ES" sz="23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914400" marR="0" lvl="2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7030A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7, 8 (Text 1) y 15, 16 (Text 2), cada una con dos apartados (7.1, 7.2, 8.1, 8.2, / 15.1, 15.2, 16.1, 16.2). (0,25 puntos para cada apartado. No graduable)</a:t>
                      </a:r>
                    </a:p>
                    <a:p>
                      <a:pPr marL="1714500" lvl="3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caso de dar más de una respuesta, solo se considerará la primera de ellas.</a:t>
                      </a:r>
                    </a:p>
                    <a:p>
                      <a:pPr marL="1714500" lvl="3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synonym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opposite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“ejemplo” (clase de palabra).</a:t>
                      </a:r>
                    </a:p>
                    <a:p>
                      <a:pPr marL="1714500" lvl="3" indent="-342900" algn="just" defTabSz="914400" rtl="0" eaLnBrk="1" latinLnBrk="0" hangingPunct="1">
                        <a:buClr>
                          <a:srgbClr val="FF66FF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word / expression meaning “</a:t>
                      </a:r>
                      <a:r>
                        <a:rPr lang="en-U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ejemplo</a:t>
                      </a:r>
                      <a:r>
                        <a:rPr lang="en-U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100" b="0" kern="12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definición</a:t>
                      </a:r>
                      <a:r>
                        <a:rPr lang="en-US" sz="21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</a:t>
                      </a:r>
                      <a:endParaRPr lang="es-ES" sz="21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0" lvl="3" indent="-342900" algn="just">
                        <a:buFont typeface="Arial" panose="020B0604020202020204" pitchFamily="34" charset="0"/>
                        <a:buChar char="•"/>
                      </a:pPr>
                      <a:endParaRPr lang="es-ES" sz="18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4559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52882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413769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4987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B209669-B012-2BE0-26DC-A4AB4F56D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1"/>
          <a:stretch/>
        </p:blipFill>
        <p:spPr>
          <a:xfrm>
            <a:off x="786676" y="1476638"/>
            <a:ext cx="10618648" cy="39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36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9D41B3-8629-46E4-AA0B-48B85D8132DE}"/>
              </a:ext>
            </a:extLst>
          </p:cNvPr>
          <p:cNvCxnSpPr>
            <a:cxnSpLocks/>
          </p:cNvCxnSpPr>
          <p:nvPr/>
        </p:nvCxnSpPr>
        <p:spPr>
          <a:xfrm>
            <a:off x="577970" y="528822"/>
            <a:ext cx="111021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C84978-98DC-4DDB-A109-6FD6F94949AF}"/>
              </a:ext>
            </a:extLst>
          </p:cNvPr>
          <p:cNvCxnSpPr>
            <a:cxnSpLocks/>
          </p:cNvCxnSpPr>
          <p:nvPr/>
        </p:nvCxnSpPr>
        <p:spPr>
          <a:xfrm>
            <a:off x="577970" y="413769"/>
            <a:ext cx="1110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9EBAC-6067-4AF3-98FF-9AFCCCB4B57F}"/>
              </a:ext>
            </a:extLst>
          </p:cNvPr>
          <p:cNvSpPr txBox="1"/>
          <p:nvPr/>
        </p:nvSpPr>
        <p:spPr>
          <a:xfrm>
            <a:off x="511834" y="49875"/>
            <a:ext cx="11102196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EXTRANJERA (INGLÉS).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informativa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B209669-B012-2BE0-26DC-A4AB4F56D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1"/>
          <a:stretch/>
        </p:blipFill>
        <p:spPr>
          <a:xfrm>
            <a:off x="1054365" y="806890"/>
            <a:ext cx="10149406" cy="56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57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1385</Words>
  <Application>Microsoft Office PowerPoint</Application>
  <PresentationFormat>Panorámica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Euphemia</vt:lpstr>
      <vt:lpstr>Wingdings</vt:lpstr>
      <vt:lpstr>Retrospección</vt:lpstr>
      <vt:lpstr>PONENCIA DE LENGUA EXTRANJERA  –INGLÉS –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2020-05-16T12:03:30Z</dcterms:created>
  <dcterms:modified xsi:type="dcterms:W3CDTF">2024-01-30T08:29:12Z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