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68" r:id="rId4"/>
    <p:sldId id="269" r:id="rId5"/>
    <p:sldId id="257" r:id="rId6"/>
    <p:sldId id="264" r:id="rId7"/>
    <p:sldId id="26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B3443-7AC4-4240-82D1-05930EF6209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407B3-B2B3-493F-83BF-59518BAAE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47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50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95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51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83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0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39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32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46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64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19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62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F3BC37-3156-46D0-AEFD-AA701EBC91B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B9B0CF-16FA-4A20-92E3-73713C2BA04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09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cceso.uca.es/bachillerato/" TargetMode="External"/><Relationship Id="rId2" Type="http://schemas.openxmlformats.org/officeDocument/2006/relationships/hyperlink" Target="https://www.juntadeandalucia.es/economiaconocimientoempresasyuniversidad/sguit/?q=grados&amp;d=g_b_examenes_anteriores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gob.educacionyfp.gob.es/curriculo/curriculo-lomloe/menu-curriculos-basicos/bachillerato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51816"/>
            <a:ext cx="10058400" cy="1450757"/>
          </a:xfrm>
        </p:spPr>
        <p:txBody>
          <a:bodyPr/>
          <a:lstStyle/>
          <a:p>
            <a:pPr algn="ctr"/>
            <a:r>
              <a:rPr lang="es-ES" dirty="0" smtClean="0"/>
              <a:t> REUNIÓN informativa </a:t>
            </a:r>
            <a:br>
              <a:rPr lang="es-ES" dirty="0" smtClean="0"/>
            </a:br>
            <a:r>
              <a:rPr lang="es-ES" dirty="0" err="1" smtClean="0"/>
              <a:t>PEvAU</a:t>
            </a:r>
            <a:r>
              <a:rPr lang="es-ES" dirty="0" smtClean="0"/>
              <a:t> 2024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Ponente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2800" dirty="0">
                <a:solidFill>
                  <a:schemeClr val="tx1"/>
                </a:solidFill>
              </a:rPr>
              <a:t>Anke Berns 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Correo: </a:t>
            </a:r>
            <a:r>
              <a:rPr lang="es-ES" sz="2800" dirty="0" smtClean="0">
                <a:solidFill>
                  <a:schemeClr val="tx1"/>
                </a:solidFill>
              </a:rPr>
              <a:t>anke.berns@uca.es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REUNIÓN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2800" dirty="0" smtClean="0">
                <a:solidFill>
                  <a:schemeClr val="tx1"/>
                </a:solidFill>
              </a:rPr>
              <a:t>10 </a:t>
            </a:r>
            <a:r>
              <a:rPr lang="es-ES" sz="2800" dirty="0">
                <a:solidFill>
                  <a:schemeClr val="tx1"/>
                </a:solidFill>
              </a:rPr>
              <a:t>de </a:t>
            </a:r>
            <a:r>
              <a:rPr lang="es-ES" sz="2800" dirty="0" smtClean="0">
                <a:solidFill>
                  <a:schemeClr val="tx1"/>
                </a:solidFill>
              </a:rPr>
              <a:t>enero de 2024</a:t>
            </a:r>
          </a:p>
          <a:p>
            <a:pPr algn="ctr">
              <a:lnSpc>
                <a:spcPct val="200000"/>
              </a:lnSpc>
            </a:pPr>
            <a:r>
              <a:rPr lang="es-ES" sz="2800" dirty="0" smtClean="0">
                <a:solidFill>
                  <a:schemeClr val="tx1"/>
                </a:solidFill>
              </a:rPr>
              <a:t>18.00-19.00</a:t>
            </a:r>
          </a:p>
          <a:p>
            <a:pPr algn="ctr">
              <a:lnSpc>
                <a:spcPct val="200000"/>
              </a:lnSpc>
            </a:pPr>
            <a:endParaRPr lang="es-ES" sz="28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1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51816"/>
            <a:ext cx="10058400" cy="1450757"/>
          </a:xfrm>
        </p:spPr>
        <p:txBody>
          <a:bodyPr/>
          <a:lstStyle/>
          <a:p>
            <a:pPr algn="ctr"/>
            <a:r>
              <a:rPr lang="es-ES" dirty="0" smtClean="0"/>
              <a:t>REUNIÓN informativa </a:t>
            </a:r>
            <a:br>
              <a:rPr lang="es-ES" dirty="0" smtClean="0"/>
            </a:br>
            <a:r>
              <a:rPr lang="es-ES" dirty="0" err="1" smtClean="0"/>
              <a:t>PEvAU</a:t>
            </a:r>
            <a:r>
              <a:rPr lang="es-ES" dirty="0" smtClean="0"/>
              <a:t> 2024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FECHAS importantes:</a:t>
            </a:r>
          </a:p>
          <a:p>
            <a:r>
              <a:rPr lang="es-ES" sz="2800" b="1" u="sng" dirty="0" smtClean="0"/>
              <a:t>Ordinaria: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ES" sz="2400" dirty="0" smtClean="0">
                <a:latin typeface="Calibri" panose="020F0502020204030204" pitchFamily="34" charset="0"/>
              </a:rPr>
              <a:t>4</a:t>
            </a:r>
            <a:r>
              <a:rPr lang="es-ES" sz="2400" dirty="0">
                <a:latin typeface="Calibri" panose="020F0502020204030204" pitchFamily="34" charset="0"/>
              </a:rPr>
              <a:t>, 5 y 6 de </a:t>
            </a:r>
            <a:r>
              <a:rPr lang="es-ES" sz="2400" dirty="0" smtClean="0">
                <a:latin typeface="Calibri" panose="020F0502020204030204" pitchFamily="34" charset="0"/>
              </a:rPr>
              <a:t>junio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s-ES" sz="2800" b="1" dirty="0"/>
          </a:p>
          <a:p>
            <a:r>
              <a:rPr lang="es-ES" sz="2800" b="1" u="sng" dirty="0" smtClean="0"/>
              <a:t>Extraordinaria:</a:t>
            </a:r>
          </a:p>
          <a:p>
            <a:r>
              <a:rPr lang="es-ES" sz="2400" dirty="0">
                <a:latin typeface="Calibri" panose="020F0502020204030204" pitchFamily="34" charset="0"/>
              </a:rPr>
              <a:t>2, 3 y 4 de </a:t>
            </a:r>
            <a:r>
              <a:rPr lang="es-ES" sz="2400" dirty="0" smtClean="0">
                <a:latin typeface="Calibri" panose="020F0502020204030204" pitchFamily="34" charset="0"/>
              </a:rPr>
              <a:t>julio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REUNIÓN informativa </a:t>
            </a:r>
            <a:br>
              <a:rPr lang="es-ES" dirty="0"/>
            </a:br>
            <a:r>
              <a:rPr lang="es-ES" dirty="0" err="1"/>
              <a:t>PEvAU</a:t>
            </a:r>
            <a:r>
              <a:rPr lang="es-ES" dirty="0"/>
              <a:t> 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Características, diseño y contenido de las pruebas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ES" b="1" dirty="0">
              <a:solidFill>
                <a:prstClr val="black"/>
              </a:solidFill>
            </a:endParaRPr>
          </a:p>
          <a:p>
            <a:pPr marL="8001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</a:rPr>
              <a:t>Cada examen durará </a:t>
            </a:r>
            <a:r>
              <a:rPr lang="es-ES" sz="2000" b="1" dirty="0">
                <a:solidFill>
                  <a:prstClr val="black"/>
                </a:solidFill>
              </a:rPr>
              <a:t>90 min</a:t>
            </a:r>
            <a:r>
              <a:rPr lang="es-ES" sz="2000" dirty="0">
                <a:solidFill>
                  <a:prstClr val="black"/>
                </a:solidFill>
              </a:rPr>
              <a:t>. </a:t>
            </a:r>
          </a:p>
          <a:p>
            <a:pPr marL="8001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8001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</a:rPr>
              <a:t>El </a:t>
            </a:r>
            <a:r>
              <a:rPr lang="es-ES" sz="2000" dirty="0" smtClean="0">
                <a:solidFill>
                  <a:prstClr val="black"/>
                </a:solidFill>
              </a:rPr>
              <a:t>estudiante </a:t>
            </a:r>
            <a:r>
              <a:rPr lang="es-ES" sz="2000" dirty="0">
                <a:solidFill>
                  <a:prstClr val="black"/>
                </a:solidFill>
              </a:rPr>
              <a:t>tendrá que responder, a su elección, a un número de preguntas determinado </a:t>
            </a:r>
            <a:r>
              <a:rPr lang="es-ES" sz="2000" dirty="0" smtClean="0">
                <a:solidFill>
                  <a:prstClr val="black"/>
                </a:solidFill>
              </a:rPr>
              <a:t>previamente establecido.</a:t>
            </a:r>
            <a:endParaRPr lang="es-ES" sz="2000" dirty="0">
              <a:solidFill>
                <a:prstClr val="black"/>
              </a:solidFill>
            </a:endParaRPr>
          </a:p>
          <a:p>
            <a:pPr marL="8001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8001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Las pruebas </a:t>
            </a:r>
            <a:r>
              <a:rPr lang="es-ES" sz="2000" dirty="0">
                <a:solidFill>
                  <a:prstClr val="black"/>
                </a:solidFill>
              </a:rPr>
              <a:t>se contextualizarán en entornos próximos a la vida del alumnado: situaciones personales, familiares, escolares y sociales, además de entornos científicos y humanísticos.</a:t>
            </a:r>
          </a:p>
          <a:p>
            <a:pPr marL="1075426" lvl="2" indent="-342900" algn="just" fontAlgn="auto">
              <a:spcBef>
                <a:spcPts val="0"/>
              </a:spcBef>
              <a:spcAft>
                <a:spcPts val="0"/>
              </a:spcAft>
              <a:buClr>
                <a:srgbClr val="009051"/>
              </a:buClr>
              <a:buFont typeface="Wingdings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Preguntas abiertas y </a:t>
            </a:r>
            <a:r>
              <a:rPr lang="es-ES" sz="2000" dirty="0" err="1" smtClean="0">
                <a:solidFill>
                  <a:prstClr val="black"/>
                </a:solidFill>
              </a:rPr>
              <a:t>semiabiertas</a:t>
            </a:r>
            <a:r>
              <a:rPr lang="es-ES" sz="2000" dirty="0" smtClean="0">
                <a:solidFill>
                  <a:prstClr val="black"/>
                </a:solidFill>
              </a:rPr>
              <a:t> y de opción múltiple.</a:t>
            </a:r>
            <a:endParaRPr lang="es-ES" sz="2000" dirty="0">
              <a:solidFill>
                <a:prstClr val="black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9715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REUNIÓN informativa </a:t>
            </a:r>
            <a:br>
              <a:rPr lang="es-ES" dirty="0"/>
            </a:br>
            <a:r>
              <a:rPr lang="es-ES" dirty="0" err="1"/>
              <a:t>PEvAU</a:t>
            </a:r>
            <a:r>
              <a:rPr lang="es-ES" dirty="0"/>
              <a:t> 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Características, diseño y contenido de las pruebas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s-ES" dirty="0" smtClean="0">
                <a:solidFill>
                  <a:srgbClr val="009051"/>
                </a:solidFill>
              </a:rPr>
              <a:t>Abiertas</a:t>
            </a:r>
            <a:r>
              <a:rPr lang="es-ES" dirty="0">
                <a:solidFill>
                  <a:prstClr val="black"/>
                </a:solidFill>
              </a:rPr>
              <a:t>: preguntas que exigen construcción por parte del alumnado y que no tienen una sola respuesta correcta inequívoca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" dirty="0" err="1">
                <a:solidFill>
                  <a:srgbClr val="009051"/>
                </a:solidFill>
              </a:rPr>
              <a:t>Semiabiertas</a:t>
            </a:r>
            <a:r>
              <a:rPr lang="es-ES" dirty="0">
                <a:solidFill>
                  <a:prstClr val="black"/>
                </a:solidFill>
              </a:rPr>
              <a:t>: preguntas con respuesta correcta inequívoca y que exigen </a:t>
            </a:r>
            <a:r>
              <a:rPr lang="es-ES" u="sng" dirty="0">
                <a:solidFill>
                  <a:prstClr val="black"/>
                </a:solidFill>
              </a:rPr>
              <a:t>construcción breve</a:t>
            </a:r>
            <a:r>
              <a:rPr lang="es-ES" dirty="0">
                <a:solidFill>
                  <a:prstClr val="black"/>
                </a:solidFill>
              </a:rPr>
              <a:t> por parte del alumnado. Por ejemplo, </a:t>
            </a:r>
            <a:r>
              <a:rPr lang="es-ES" dirty="0" smtClean="0">
                <a:solidFill>
                  <a:prstClr val="black"/>
                </a:solidFill>
              </a:rPr>
              <a:t>una </a:t>
            </a:r>
            <a:r>
              <a:rPr lang="es-ES" dirty="0">
                <a:solidFill>
                  <a:prstClr val="black"/>
                </a:solidFill>
              </a:rPr>
              <a:t>palabra que complete una frase o dé respuesta a una cuestión, siempre que no se facilite un listado de posibles respuestas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s-ES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9051"/>
                </a:solidFill>
              </a:rPr>
              <a:t>De opción múltiple</a:t>
            </a:r>
            <a:r>
              <a:rPr lang="es-ES" dirty="0">
                <a:solidFill>
                  <a:prstClr val="black"/>
                </a:solidFill>
              </a:rPr>
              <a:t>: una sola respuesta correcta inequívoca y que no exigen construcción por parte del alumnado, ya que este se limitará a elegir una de entre las opciones propuestas.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965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51816"/>
            <a:ext cx="10058400" cy="1450757"/>
          </a:xfrm>
        </p:spPr>
        <p:txBody>
          <a:bodyPr/>
          <a:lstStyle/>
          <a:p>
            <a:pPr algn="ctr"/>
            <a:r>
              <a:rPr lang="es-ES" dirty="0" smtClean="0"/>
              <a:t>REUNIÓN informativa </a:t>
            </a:r>
            <a:br>
              <a:rPr lang="es-ES" dirty="0" smtClean="0"/>
            </a:br>
            <a:r>
              <a:rPr lang="es-ES" dirty="0" err="1" smtClean="0"/>
              <a:t>PEvAU</a:t>
            </a:r>
            <a:r>
              <a:rPr lang="es-ES" dirty="0" smtClean="0"/>
              <a:t> 2024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83944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s-ES" sz="11200" b="1" dirty="0">
                <a:solidFill>
                  <a:schemeClr val="accent1">
                    <a:lumMod val="75000"/>
                  </a:schemeClr>
                </a:solidFill>
              </a:rPr>
              <a:t>Links de interés a la hora de preparar a vuestros estudiantes para los exámenes de la </a:t>
            </a:r>
            <a:r>
              <a:rPr lang="es-ES" sz="11200" b="1" dirty="0" err="1">
                <a:solidFill>
                  <a:schemeClr val="accent1">
                    <a:lumMod val="75000"/>
                  </a:schemeClr>
                </a:solidFill>
              </a:rPr>
              <a:t>PEvAU</a:t>
            </a:r>
            <a:r>
              <a:rPr lang="es-ES" sz="11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s-ES" sz="9600" dirty="0" smtClean="0">
                <a:solidFill>
                  <a:srgbClr val="1155CC"/>
                </a:solidFill>
                <a:effectLst/>
                <a:hlinkClick r:id="rId2"/>
              </a:rPr>
              <a:t>Distrito único andaluz</a:t>
            </a:r>
            <a:r>
              <a:rPr lang="es-ES" sz="9600" dirty="0" smtClean="0"/>
              <a:t> (estructura de la prueba y modelo de examen)</a:t>
            </a:r>
          </a:p>
          <a:p>
            <a:endParaRPr lang="es-ES" sz="9600" dirty="0" smtClean="0"/>
          </a:p>
          <a:p>
            <a:endParaRPr lang="es-ES" sz="9600" dirty="0" smtClean="0"/>
          </a:p>
          <a:p>
            <a:pPr algn="just"/>
            <a:r>
              <a:rPr lang="es-ES" sz="9600" dirty="0" smtClean="0">
                <a:solidFill>
                  <a:srgbClr val="1155CC"/>
                </a:solidFill>
                <a:effectLst/>
                <a:hlinkClick r:id="rId3"/>
              </a:rPr>
              <a:t>Portal UCA Acceso a la Universidad</a:t>
            </a:r>
            <a:r>
              <a:rPr lang="es-ES" sz="9600" dirty="0" smtClean="0"/>
              <a:t> (normativa, calendario de exámenes, exámenes de años anteriores, orientaciones, etc.)</a:t>
            </a:r>
          </a:p>
          <a:p>
            <a:pPr algn="just"/>
            <a:endParaRPr lang="es-ES" sz="7200" dirty="0" smtClean="0">
              <a:solidFill>
                <a:srgbClr val="FF0000"/>
              </a:solidFill>
            </a:endParaRPr>
          </a:p>
          <a:p>
            <a:pPr algn="just"/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737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5A4D073-52E8-8E84-482E-C64E2C736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253" y="256674"/>
            <a:ext cx="7037042" cy="153361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6E9A5B3-03B0-E5AA-3C5A-DB3499EB232D}"/>
              </a:ext>
            </a:extLst>
          </p:cNvPr>
          <p:cNvSpPr txBox="1"/>
          <p:nvPr/>
        </p:nvSpPr>
        <p:spPr>
          <a:xfrm>
            <a:off x="695738" y="2615575"/>
            <a:ext cx="108485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hlinkClick r:id="rId3"/>
              </a:rPr>
              <a:t>https://educagob.educacionyfp.gob.es/curriculo/curriculo-lomloe/menu-curriculos-basicos/bachillerato.html</a:t>
            </a:r>
            <a:endParaRPr lang="es-ES" dirty="0"/>
          </a:p>
          <a:p>
            <a:endParaRPr lang="es-E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681D7BF-555E-E00C-4AE4-443AD00A4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8" y="3317579"/>
            <a:ext cx="10769049" cy="256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75252" y="1741266"/>
            <a:ext cx="10470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En el siguiente enlace pueden consultarse, para cada materia de segundo curso de Bachillerato, las competencias específicas, los criterios de evaluación y los saberes básicos:</a:t>
            </a:r>
          </a:p>
        </p:txBody>
      </p:sp>
    </p:spTree>
    <p:extLst>
      <p:ext uri="{BB962C8B-B14F-4D97-AF65-F5344CB8AC3E}">
        <p14:creationId xmlns:p14="http://schemas.microsoft.com/office/powerpoint/2010/main" val="96931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51816"/>
            <a:ext cx="10058400" cy="1450757"/>
          </a:xfrm>
        </p:spPr>
        <p:txBody>
          <a:bodyPr/>
          <a:lstStyle/>
          <a:p>
            <a:pPr algn="ctr"/>
            <a:r>
              <a:rPr lang="es-ES" dirty="0" smtClean="0"/>
              <a:t>1ª REUNIÓN informativa </a:t>
            </a:r>
            <a:br>
              <a:rPr lang="es-ES" dirty="0" smtClean="0"/>
            </a:br>
            <a:r>
              <a:rPr lang="es-ES" dirty="0" err="1" smtClean="0"/>
              <a:t>PEvAU</a:t>
            </a:r>
            <a:r>
              <a:rPr lang="es-ES" dirty="0" smtClean="0"/>
              <a:t> 2024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 smtClean="0"/>
              <a:t>Número de aprobados y nota media en los exámenes del curso 2022-23:</a:t>
            </a:r>
          </a:p>
          <a:p>
            <a:pPr algn="just"/>
            <a:r>
              <a:rPr lang="es-ES" sz="2800" b="1" dirty="0" smtClean="0">
                <a:solidFill>
                  <a:schemeClr val="accent2"/>
                </a:solidFill>
              </a:rPr>
              <a:t>Junio</a:t>
            </a:r>
            <a:r>
              <a:rPr lang="es-ES" sz="2800" dirty="0" smtClean="0">
                <a:solidFill>
                  <a:schemeClr val="accent2"/>
                </a:solidFill>
              </a:rPr>
              <a:t>:  </a:t>
            </a:r>
          </a:p>
          <a:p>
            <a:pPr algn="just"/>
            <a:r>
              <a:rPr lang="es-ES" sz="2400" b="1" dirty="0" smtClean="0"/>
              <a:t>Aprobados:</a:t>
            </a:r>
            <a:r>
              <a:rPr lang="es-ES" sz="2400" dirty="0" smtClean="0"/>
              <a:t> 21 de 22 alumnos (=95%)</a:t>
            </a:r>
          </a:p>
          <a:p>
            <a:pPr algn="just"/>
            <a:r>
              <a:rPr lang="es-ES" sz="2400" b="1" dirty="0" smtClean="0"/>
              <a:t>Nota media: </a:t>
            </a:r>
            <a:r>
              <a:rPr lang="es-ES" sz="2400" dirty="0" smtClean="0"/>
              <a:t>7,5</a:t>
            </a:r>
          </a:p>
          <a:p>
            <a:pPr algn="just"/>
            <a:endParaRPr lang="es-ES" dirty="0"/>
          </a:p>
          <a:p>
            <a:pPr algn="just"/>
            <a:r>
              <a:rPr lang="es-ES" sz="2800" b="1" dirty="0" smtClean="0">
                <a:solidFill>
                  <a:schemeClr val="accent2"/>
                </a:solidFill>
              </a:rPr>
              <a:t>Julio:</a:t>
            </a:r>
          </a:p>
          <a:p>
            <a:pPr algn="just"/>
            <a:r>
              <a:rPr lang="es-ES" sz="2400" b="1" dirty="0"/>
              <a:t>Aprobados</a:t>
            </a:r>
            <a:r>
              <a:rPr lang="es-ES" sz="2400" dirty="0"/>
              <a:t>: 1</a:t>
            </a:r>
            <a:r>
              <a:rPr lang="es-ES" sz="2400" dirty="0" smtClean="0"/>
              <a:t> (=100%)</a:t>
            </a:r>
            <a:endParaRPr lang="es-ES" sz="2400" dirty="0"/>
          </a:p>
          <a:p>
            <a:pPr algn="just"/>
            <a:r>
              <a:rPr lang="es-ES" sz="2400" b="1" dirty="0"/>
              <a:t>Nota media:</a:t>
            </a:r>
            <a:r>
              <a:rPr lang="es-ES" sz="2400" dirty="0"/>
              <a:t> </a:t>
            </a:r>
            <a:r>
              <a:rPr lang="es-ES" sz="2400" dirty="0" smtClean="0"/>
              <a:t>78</a:t>
            </a:r>
            <a:endParaRPr lang="es-E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369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ción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319</Words>
  <Application>Microsoft Office PowerPoint</Application>
  <PresentationFormat>Panorámica</PresentationFormat>
  <Paragraphs>49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Retrospección</vt:lpstr>
      <vt:lpstr> REUNIÓN informativa  PEvAU 2024</vt:lpstr>
      <vt:lpstr>REUNIÓN informativa  PEvAU 2024</vt:lpstr>
      <vt:lpstr>REUNIÓN informativa  PEvAU 2024</vt:lpstr>
      <vt:lpstr>REUNIÓN informativa  PEvAU 2024</vt:lpstr>
      <vt:lpstr>REUNIÓN informativa  PEvAU 2024</vt:lpstr>
      <vt:lpstr>Presentación de PowerPoint</vt:lpstr>
      <vt:lpstr>1ª REUNIÓN informativa  PEvAU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 B</dc:creator>
  <cp:lastModifiedBy>Nacho</cp:lastModifiedBy>
  <cp:revision>33</cp:revision>
  <dcterms:created xsi:type="dcterms:W3CDTF">2022-11-28T17:22:06Z</dcterms:created>
  <dcterms:modified xsi:type="dcterms:W3CDTF">2024-01-16T08:33:04Z</dcterms:modified>
</cp:coreProperties>
</file>